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9" r:id="rId5"/>
    <p:sldId id="350" r:id="rId6"/>
    <p:sldId id="324" r:id="rId7"/>
    <p:sldId id="258" r:id="rId8"/>
    <p:sldId id="319" r:id="rId9"/>
    <p:sldId id="260" r:id="rId10"/>
    <p:sldId id="398" r:id="rId11"/>
    <p:sldId id="402" r:id="rId12"/>
    <p:sldId id="403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0039"/>
    <a:srgbClr val="93A5A8"/>
    <a:srgbClr val="685135"/>
    <a:srgbClr val="BDA07D"/>
    <a:srgbClr val="F5F9F9"/>
    <a:srgbClr val="627272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DC76C8-34EB-A706-26C3-A96076C03F64}" v="4" dt="2023-03-01T19:42:01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6242" autoAdjust="0"/>
  </p:normalViewPr>
  <p:slideViewPr>
    <p:cSldViewPr snapToGrid="0">
      <p:cViewPr varScale="1">
        <p:scale>
          <a:sx n="59" d="100"/>
          <a:sy n="59" d="100"/>
        </p:scale>
        <p:origin x="100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4/18/2023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2213702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2213702"/>
            <a:ext cx="2065188" cy="3995918"/>
          </a:xfrm>
          <a:prstGeom prst="rect">
            <a:avLst/>
          </a:prstGeom>
          <a:solidFill>
            <a:srgbClr val="9100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2213702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2213702"/>
            <a:ext cx="2065188" cy="3995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8248" y="2213702"/>
            <a:ext cx="2065188" cy="39959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3062116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895018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3071839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904741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3062116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895018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3071839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904741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3062116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895018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491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3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  <p:sldLayoutId id="2147483665" r:id="rId16"/>
    <p:sldLayoutId id="2147483666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B2BE730E-3A48-4CBD-8E48-B35F154D8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12192001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216441-7632-456E-969B-790460B1A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" y="8509"/>
            <a:ext cx="12191998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72E38AD-9DB1-4BF6-B4CA-5E36E2D4D4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621793" y="589352"/>
            <a:ext cx="12813791" cy="16966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400" dirty="0">
                <a:solidFill>
                  <a:srgbClr val="910039"/>
                </a:solidFill>
              </a:rPr>
              <a:t>Troy University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23C6E-977C-4435-BD76-30F79DEEDC33}"/>
              </a:ext>
            </a:extLst>
          </p:cNvPr>
          <p:cNvSpPr txBox="1"/>
          <p:nvPr/>
        </p:nvSpPr>
        <p:spPr>
          <a:xfrm>
            <a:off x="-3" y="1581912"/>
            <a:ext cx="5184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-</a:t>
            </a:r>
            <a:r>
              <a:rPr lang="en-US" sz="2200">
                <a:solidFill>
                  <a:schemeClr val="bg1"/>
                </a:solidFill>
              </a:rPr>
              <a:t>International Programs-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07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>
            <a:extLst>
              <a:ext uri="{FF2B5EF4-FFF2-40B4-BE49-F238E27FC236}">
                <a16:creationId xmlns:a16="http://schemas.microsoft.com/office/drawing/2014/main" id="{DD48C8EC-56C5-4A2A-BB21-811BC51004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245" y="3429000"/>
            <a:ext cx="11424621" cy="2004738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Contact Information</a:t>
            </a:r>
            <a:br>
              <a:rPr lang="en-US" dirty="0"/>
            </a:br>
            <a:r>
              <a:rPr lang="en-US" dirty="0"/>
              <a:t>Lance Noe – lnoe@troy.edu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918768-0DD9-486C-83E3-069584F5B8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5044" b="22546"/>
          <a:stretch/>
        </p:blipFill>
        <p:spPr>
          <a:xfrm>
            <a:off x="0" y="-495758"/>
            <a:ext cx="12192000" cy="319489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EEF7E6D-790C-42C6-8E15-42403E5B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606798" y="272794"/>
            <a:ext cx="978409" cy="1219200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65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CE6237-5DEF-40BC-B9C1-52831F429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5413404" y="320195"/>
            <a:ext cx="1188720" cy="11886889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4B2FDD-D057-4C66-83B1-422EBA008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6101"/>
            <a:ext cx="6268598" cy="10759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B00C7-0803-8A43-A9F3-6FF24BDCB9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319" y="246102"/>
            <a:ext cx="6268598" cy="1006626"/>
          </a:xfrm>
        </p:spPr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Where is Troy?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CA704-4032-7441-8B97-38C90F96D7F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02336" y="1938528"/>
            <a:ext cx="6388922" cy="3085959"/>
          </a:xfrm>
        </p:spPr>
        <p:txBody>
          <a:bodyPr>
            <a:normAutofit fontScale="92500"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j-lt"/>
              </a:rPr>
              <a:t>Troy</a:t>
            </a:r>
            <a:r>
              <a:rPr lang="en-US" dirty="0">
                <a:latin typeface="+mj-lt"/>
              </a:rPr>
              <a:t> is a university town located in the Southeast of the United States and has a population of approximately 20,000 people.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+mj-lt"/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+mj-lt"/>
              </a:rPr>
              <a:t>It is 300kms away from Atlanta, Georgia, and 200kms away from the beaches of Florida. 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9275" y="1761051"/>
            <a:ext cx="5272726" cy="50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0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FBB058-E6B0-4EAD-8CBF-E341443F0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6101"/>
            <a:ext cx="6268598" cy="107592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F3F083B8-4B95-4C15-B710-4BC526A239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49743" y="483798"/>
            <a:ext cx="5085908" cy="1124392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Academic Programs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1713" y="1606853"/>
            <a:ext cx="6601968" cy="5357473"/>
          </a:xfrm>
        </p:spPr>
        <p:txBody>
          <a:bodyPr lIns="91440" tIns="45720" rIns="91440" bIns="45720" anchor="t"/>
          <a:lstStyle/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ESL programs</a:t>
            </a:r>
          </a:p>
          <a:p>
            <a:pPr marL="1028700" lvl="1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/>
              <a:t>Short-term Online (4 - weeks) </a:t>
            </a:r>
            <a:endParaRPr lang="en-US" sz="2600" dirty="0">
              <a:cs typeface="Segoe UI Light"/>
            </a:endParaRPr>
          </a:p>
          <a:p>
            <a:pPr marL="1028700" lvl="1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/>
              <a:t>1-year programs </a:t>
            </a:r>
            <a:endParaRPr lang="en-US" sz="2600" dirty="0">
              <a:cs typeface="Segoe UI Light"/>
            </a:endParaRP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Undergraduate</a:t>
            </a:r>
          </a:p>
          <a:p>
            <a:pPr marL="1028700" lvl="1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2-year associate degree and </a:t>
            </a:r>
          </a:p>
          <a:p>
            <a:pPr marL="1028700" lvl="1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4-year bachelor’s degree</a:t>
            </a:r>
          </a:p>
          <a:p>
            <a:pPr marL="342900" lvl="0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Graduate</a:t>
            </a:r>
          </a:p>
          <a:p>
            <a:pPr marL="1028700" lvl="1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Master’s degree programs</a:t>
            </a:r>
          </a:p>
          <a:p>
            <a:pPr marL="1028700" lvl="1" indent="-3429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>
                <a:solidFill>
                  <a:schemeClr val="tx1"/>
                </a:solidFill>
              </a:rPr>
              <a:t>Doctorates</a:t>
            </a: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1573DF6C-A3E4-4821-B550-4A14F71D3AA4}"/>
              </a:ext>
            </a:extLst>
          </p:cNvPr>
          <p:cNvPicPr preferRelativeResize="0">
            <a:picLocks noGrp="1"/>
          </p:cNvPicPr>
          <p:nvPr>
            <p:ph type="pic" sz="quarter" idx="14"/>
          </p:nvPr>
        </p:nvPicPr>
        <p:blipFill>
          <a:blip r:embed="rId2"/>
          <a:stretch>
            <a:fillRect/>
          </a:stretch>
        </p:blipFill>
        <p:spPr>
          <a:xfrm>
            <a:off x="7062724" y="0"/>
            <a:ext cx="3904488" cy="292608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63E9775-5B57-43CC-9DAD-05160AB29C41}"/>
              </a:ext>
            </a:extLst>
          </p:cNvPr>
          <p:cNvPicPr preferRelativeResize="0">
            <a:picLocks noGrp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062724" y="3929166"/>
            <a:ext cx="3904488" cy="292608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6A3516-B7F0-494D-82CC-2838CEA2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3362" y="2754"/>
            <a:ext cx="28956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3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0E8277C-95A5-4AB1-9F6F-2515D9C99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6101"/>
            <a:ext cx="3824499" cy="13255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22DDB4-E8FC-44D3-9FAC-4C5649832661}"/>
              </a:ext>
            </a:extLst>
          </p:cNvPr>
          <p:cNvSpPr txBox="1">
            <a:spLocks/>
          </p:cNvSpPr>
          <p:nvPr/>
        </p:nvSpPr>
        <p:spPr>
          <a:xfrm>
            <a:off x="1" y="246101"/>
            <a:ext cx="372427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Scholarship Opportunities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268A9A-BD8F-47C7-ADA0-D68B1A9B4414}"/>
              </a:ext>
            </a:extLst>
          </p:cNvPr>
          <p:cNvSpPr/>
          <p:nvPr/>
        </p:nvSpPr>
        <p:spPr>
          <a:xfrm>
            <a:off x="776499" y="2029063"/>
            <a:ext cx="6300575" cy="301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600" dirty="0"/>
              <a:t>Undergraduate Admissions Scholarship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400" dirty="0"/>
              <a:t>2.0 out of 4.0 CGPA equivalent required on high school transcripts</a:t>
            </a:r>
          </a:p>
          <a:p>
            <a:pPr marL="800100" lvl="1" indent="-342900"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400" dirty="0"/>
              <a:t>English proficiency test scores – TOEFL, IELTS, </a:t>
            </a:r>
            <a:r>
              <a:rPr lang="en-US" sz="2400" dirty="0" err="1"/>
              <a:t>iTep</a:t>
            </a:r>
            <a:r>
              <a:rPr lang="en-US" sz="2400" dirty="0"/>
              <a:t>, Duolingo, Cambridge English Test, Pearson English Test, International Baccalaureate, SAT, and ACT.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4A85A4-A7EB-4062-AB56-0D23CA4DB223}"/>
              </a:ext>
            </a:extLst>
          </p:cNvPr>
          <p:cNvSpPr txBox="1"/>
          <p:nvPr/>
        </p:nvSpPr>
        <p:spPr>
          <a:xfrm>
            <a:off x="-259190" y="5288460"/>
            <a:ext cx="7736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Scholarship = 50% off Tuition</a:t>
            </a:r>
          </a:p>
          <a:p>
            <a:pPr algn="ctr"/>
            <a:r>
              <a:rPr lang="en-US" sz="4000" b="1" dirty="0"/>
              <a:t>50% for year 2 with 3.0 GPA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3A20971-D58E-4D40-8B27-F1D00D5E2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74" y="3143631"/>
            <a:ext cx="5076586" cy="371436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A2A1257-EF5F-4184-8460-FB32173D5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482022" y="4542231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81D276C-2EB5-4A5D-AD46-BA67480003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5813" r="9474"/>
          <a:stretch/>
        </p:blipFill>
        <p:spPr>
          <a:xfrm>
            <a:off x="17720" y="1374168"/>
            <a:ext cx="2306083" cy="519064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172092-7390-4908-98A8-B41510229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7881" y="-108931"/>
            <a:ext cx="2310014" cy="13255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7726EA1-8B22-4AE0-A3DB-D4DCC90792E0}"/>
              </a:ext>
            </a:extLst>
          </p:cNvPr>
          <p:cNvSpPr txBox="1">
            <a:spLocks/>
          </p:cNvSpPr>
          <p:nvPr/>
        </p:nvSpPr>
        <p:spPr>
          <a:xfrm>
            <a:off x="13790" y="43469"/>
            <a:ext cx="299658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</a:rPr>
              <a:t>Estimated 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Yearly Cost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B78AB9-4B1E-EC63-86D9-7F8AD3440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93926"/>
              </p:ext>
            </p:extLst>
          </p:nvPr>
        </p:nvGraphicFramePr>
        <p:xfrm>
          <a:off x="2619828" y="373782"/>
          <a:ext cx="9343572" cy="636447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54624">
                  <a:extLst>
                    <a:ext uri="{9D8B030D-6E8A-4147-A177-3AD203B41FA5}">
                      <a16:colId xmlns:a16="http://schemas.microsoft.com/office/drawing/2014/main" val="2294716491"/>
                    </a:ext>
                  </a:extLst>
                </a:gridCol>
                <a:gridCol w="2317162">
                  <a:extLst>
                    <a:ext uri="{9D8B030D-6E8A-4147-A177-3AD203B41FA5}">
                      <a16:colId xmlns:a16="http://schemas.microsoft.com/office/drawing/2014/main" val="1719720566"/>
                    </a:ext>
                  </a:extLst>
                </a:gridCol>
                <a:gridCol w="2335893">
                  <a:extLst>
                    <a:ext uri="{9D8B030D-6E8A-4147-A177-3AD203B41FA5}">
                      <a16:colId xmlns:a16="http://schemas.microsoft.com/office/drawing/2014/main" val="3696226390"/>
                    </a:ext>
                  </a:extLst>
                </a:gridCol>
                <a:gridCol w="2335893">
                  <a:extLst>
                    <a:ext uri="{9D8B030D-6E8A-4147-A177-3AD203B41FA5}">
                      <a16:colId xmlns:a16="http://schemas.microsoft.com/office/drawing/2014/main" val="3033013909"/>
                    </a:ext>
                  </a:extLst>
                </a:gridCol>
              </a:tblGrid>
              <a:tr h="894904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ESL</a:t>
                      </a:r>
                    </a:p>
                  </a:txBody>
                  <a:tcPr anchor="ctr"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UNDERGRADUATE</a:t>
                      </a:r>
                    </a:p>
                  </a:txBody>
                  <a:tcPr anchor="ctr"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GRADUATE</a:t>
                      </a:r>
                    </a:p>
                  </a:txBody>
                  <a:tcPr anchor="ctr">
                    <a:solidFill>
                      <a:srgbClr val="7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729327"/>
                  </a:ext>
                </a:extLst>
              </a:tr>
              <a:tr h="808931">
                <a:tc>
                  <a:txBody>
                    <a:bodyPr/>
                    <a:lstStyle/>
                    <a:p>
                      <a:r>
                        <a:rPr lang="en-US" sz="2200" dirty="0"/>
                        <a:t>Tuition</a:t>
                      </a:r>
                      <a:r>
                        <a:rPr lang="en-US" sz="2200" baseline="0" dirty="0"/>
                        <a:t> + Fees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$7,500.00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$18,500.00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$17,000.00</a:t>
                      </a:r>
                      <a:endParaRPr lang="en-U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01196"/>
                  </a:ext>
                </a:extLst>
              </a:tr>
              <a:tr h="808933">
                <a:tc>
                  <a:txBody>
                    <a:bodyPr/>
                    <a:lstStyle/>
                    <a:p>
                      <a:r>
                        <a:rPr lang="en-US" sz="2200" dirty="0"/>
                        <a:t>Housing +</a:t>
                      </a:r>
                      <a:r>
                        <a:rPr lang="en-US" sz="2200" baseline="0" dirty="0"/>
                        <a:t> Fees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$10,500.00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$10,500.00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$10,500.00</a:t>
                      </a:r>
                      <a:endParaRPr lang="en-U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5975487"/>
                  </a:ext>
                </a:extLst>
              </a:tr>
              <a:tr h="667207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Estimate</a:t>
                      </a:r>
                      <a:endParaRPr lang="en-US" sz="2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9109632"/>
                  </a:ext>
                </a:extLst>
              </a:tr>
              <a:tr h="1151615">
                <a:tc>
                  <a:txBody>
                    <a:bodyPr/>
                    <a:lstStyle/>
                    <a:p>
                      <a:r>
                        <a:rPr lang="en-US" sz="2200" dirty="0"/>
                        <a:t>Yearly total</a:t>
                      </a:r>
                    </a:p>
                    <a:p>
                      <a:r>
                        <a:rPr lang="en-US" sz="2200" dirty="0"/>
                        <a:t>(I-20 amount)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$18,000.00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$29,000.00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$27,500.00</a:t>
                      </a:r>
                      <a:endParaRPr lang="en-U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440148"/>
                  </a:ext>
                </a:extLst>
              </a:tr>
              <a:tr h="1016442">
                <a:tc>
                  <a:txBody>
                    <a:bodyPr/>
                    <a:lstStyle/>
                    <a:p>
                      <a:r>
                        <a:rPr lang="en-US" sz="2200" dirty="0"/>
                        <a:t>Scholarship (estimate)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/>
                        <a:t>$1,000 </a:t>
                      </a:r>
                    </a:p>
                    <a:p>
                      <a:pPr algn="ctr"/>
                      <a:r>
                        <a:rPr lang="en-US" sz="2200" b="0" dirty="0"/>
                        <a:t>(if given)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$9,250.00</a:t>
                      </a:r>
                      <a:endParaRPr lang="en-US" sz="22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$8,500.00</a:t>
                      </a:r>
                      <a:endParaRPr lang="en-US" sz="22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526941"/>
                  </a:ext>
                </a:extLst>
              </a:tr>
              <a:tr h="1016442">
                <a:tc>
                  <a:txBody>
                    <a:bodyPr/>
                    <a:lstStyle/>
                    <a:p>
                      <a:r>
                        <a:rPr lang="en-US" sz="2200" dirty="0"/>
                        <a:t>Yearly</a:t>
                      </a:r>
                      <a:r>
                        <a:rPr lang="en-US" sz="2200" baseline="0" dirty="0"/>
                        <a:t> total with scholarship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$17,000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$19,700.00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$18,500.00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95620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46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59BB6C-51AA-4CDE-8CD1-54151006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5976"/>
            <a:ext cx="843892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80681A4-3FB5-4C86-B096-26281897B2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English Proficiency Test Scores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8F5B32-5BF2-43E9-817E-A4FA85C1C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068613"/>
              </p:ext>
            </p:extLst>
          </p:nvPr>
        </p:nvGraphicFramePr>
        <p:xfrm>
          <a:off x="2600385" y="1477151"/>
          <a:ext cx="6991230" cy="5156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30410">
                  <a:extLst>
                    <a:ext uri="{9D8B030D-6E8A-4147-A177-3AD203B41FA5}">
                      <a16:colId xmlns:a16="http://schemas.microsoft.com/office/drawing/2014/main" val="3390793095"/>
                    </a:ext>
                  </a:extLst>
                </a:gridCol>
                <a:gridCol w="2330410">
                  <a:extLst>
                    <a:ext uri="{9D8B030D-6E8A-4147-A177-3AD203B41FA5}">
                      <a16:colId xmlns:a16="http://schemas.microsoft.com/office/drawing/2014/main" val="2649286899"/>
                    </a:ext>
                  </a:extLst>
                </a:gridCol>
                <a:gridCol w="2330410">
                  <a:extLst>
                    <a:ext uri="{9D8B030D-6E8A-4147-A177-3AD203B41FA5}">
                      <a16:colId xmlns:a16="http://schemas.microsoft.com/office/drawing/2014/main" val="2409463523"/>
                    </a:ext>
                  </a:extLst>
                </a:gridCol>
              </a:tblGrid>
              <a:tr h="2665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Test Type</a:t>
                      </a:r>
                    </a:p>
                  </a:txBody>
                  <a:tcPr anchor="ctr"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Score Required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Undergraduate</a:t>
                      </a:r>
                    </a:p>
                  </a:txBody>
                  <a:tcPr anchor="ctr">
                    <a:solidFill>
                      <a:srgbClr val="76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Score Required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Graduate</a:t>
                      </a:r>
                    </a:p>
                  </a:txBody>
                  <a:tcPr anchor="ctr">
                    <a:solidFill>
                      <a:srgbClr val="7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IELTS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6.0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5060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TOEFL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iBT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3719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TOEFL Computer Based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3810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TOEFL Paper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Based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825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SAT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Reading/Writing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1441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ACT (English Section)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---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101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iTep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Academic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3.5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0304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Duolingo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7816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Cambridge English Language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169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456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Pearson Test of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</a:rPr>
                        <a:t> English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3744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6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3C77F2-7D3C-488C-A52B-054B7E6B9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6101"/>
            <a:ext cx="3824499" cy="132556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95AFBA-BB58-4058-9ADD-2F163F4C0B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54021"/>
            <a:ext cx="3824499" cy="126270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5000" b="1" cap="none" dirty="0">
                <a:solidFill>
                  <a:schemeClr val="bg1"/>
                </a:solidFill>
              </a:rPr>
              <a:t>Campus Life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595D3E-3CB4-47CA-9EEA-D48925BFF973}"/>
              </a:ext>
            </a:extLst>
          </p:cNvPr>
          <p:cNvSpPr/>
          <p:nvPr/>
        </p:nvSpPr>
        <p:spPr>
          <a:xfrm>
            <a:off x="1" y="1677589"/>
            <a:ext cx="6523264" cy="460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More than 300 social clubs and organizations</a:t>
            </a:r>
          </a:p>
          <a:p>
            <a:pPr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International Students Cultural Organization</a:t>
            </a:r>
          </a:p>
          <a:p>
            <a:pPr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New recreation center</a:t>
            </a:r>
          </a:p>
          <a:p>
            <a:pPr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Troy athletics</a:t>
            </a:r>
          </a:p>
          <a:p>
            <a:pPr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Troy intramurals</a:t>
            </a:r>
          </a:p>
          <a:p>
            <a:pPr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Entertainment</a:t>
            </a:r>
          </a:p>
          <a:p>
            <a:pPr lvl="2"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Plays/theater/dance</a:t>
            </a:r>
          </a:p>
          <a:p>
            <a:pPr lvl="2"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Speakers</a:t>
            </a:r>
          </a:p>
          <a:p>
            <a:pPr lvl="2"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$2 movie nights</a:t>
            </a:r>
          </a:p>
          <a:p>
            <a:pPr lvl="2" indent="-342900" defTabSz="91440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91001E"/>
              </a:buClr>
              <a:buFont typeface="Wingdings 2" charset="2"/>
              <a:buChar char=""/>
            </a:pPr>
            <a:r>
              <a:rPr lang="en-US" sz="2300" dirty="0">
                <a:latin typeface="+mj-lt"/>
              </a:rPr>
              <a:t>Art exhibitions</a:t>
            </a:r>
          </a:p>
        </p:txBody>
      </p:sp>
      <p:pic>
        <p:nvPicPr>
          <p:cNvPr id="6" name="Picture 4" descr="Performing Organizations">
            <a:extLst>
              <a:ext uri="{FF2B5EF4-FFF2-40B4-BE49-F238E27FC236}">
                <a16:creationId xmlns:a16="http://schemas.microsoft.com/office/drawing/2014/main" id="{EDF38AF1-11BC-46E3-BBC8-BBAE86946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23" y="3981297"/>
            <a:ext cx="2680311" cy="268031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SCO">
            <a:extLst>
              <a:ext uri="{FF2B5EF4-FFF2-40B4-BE49-F238E27FC236}">
                <a16:creationId xmlns:a16="http://schemas.microsoft.com/office/drawing/2014/main" id="{CB0DA007-C0E3-4AF4-A125-88DE7B35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244" y="885374"/>
            <a:ext cx="4435134" cy="29333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46063-A81B-43F4-9B2F-4A63CD630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890" y="3494832"/>
            <a:ext cx="4853959" cy="25419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E23597-940F-4D42-944B-6BBE55454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96400" y="-65832"/>
            <a:ext cx="2895600" cy="685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02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0E8277C-95A5-4AB1-9F6F-2515D9C99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6101"/>
            <a:ext cx="3824499" cy="81634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822DDB4-E8FC-44D3-9FAC-4C5649832661}"/>
              </a:ext>
            </a:extLst>
          </p:cNvPr>
          <p:cNvSpPr txBox="1">
            <a:spLocks/>
          </p:cNvSpPr>
          <p:nvPr/>
        </p:nvSpPr>
        <p:spPr>
          <a:xfrm>
            <a:off x="1" y="246101"/>
            <a:ext cx="372427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ESL Program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268A9A-BD8F-47C7-ADA0-D68B1A9B4414}"/>
              </a:ext>
            </a:extLst>
          </p:cNvPr>
          <p:cNvSpPr/>
          <p:nvPr/>
        </p:nvSpPr>
        <p:spPr>
          <a:xfrm>
            <a:off x="191589" y="1227909"/>
            <a:ext cx="648489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sto MT" panose="02040603050505030304" pitchFamily="18" charset="0"/>
              </a:rPr>
              <a:t>4 skills: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>
                <a:latin typeface="Calisto MT" panose="02040603050505030304" pitchFamily="18" charset="0"/>
              </a:rPr>
              <a:t>Grammar</a:t>
            </a:r>
            <a:endParaRPr lang="en-US" sz="3200" dirty="0">
              <a:latin typeface="Calisto MT" panose="02040603050505030304" pitchFamily="18" charset="0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>
                <a:latin typeface="Calisto MT" panose="02040603050505030304" pitchFamily="18" charset="0"/>
              </a:rPr>
              <a:t>Reading </a:t>
            </a:r>
            <a:endParaRPr lang="en-US" sz="3200" dirty="0">
              <a:latin typeface="Calisto MT" panose="02040603050505030304" pitchFamily="18" charset="0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>
                <a:latin typeface="Calisto MT" panose="02040603050505030304" pitchFamily="18" charset="0"/>
              </a:rPr>
              <a:t>Writing</a:t>
            </a:r>
            <a:endParaRPr lang="en-US" sz="3200" dirty="0">
              <a:latin typeface="Calisto MT" panose="02040603050505030304" pitchFamily="18" charset="0"/>
              <a:cs typeface="Calibri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3200" dirty="0">
                <a:latin typeface="Calisto MT" panose="02040603050505030304" pitchFamily="18" charset="0"/>
              </a:rPr>
              <a:t>Listening/Speaking</a:t>
            </a:r>
          </a:p>
          <a:p>
            <a:pPr lvl="1"/>
            <a:endParaRPr lang="en-US" sz="3200" dirty="0">
              <a:latin typeface="Calisto MT" panose="02040603050505030304" pitchFamily="18" charset="0"/>
              <a:cs typeface="Calibri"/>
            </a:endParaRPr>
          </a:p>
          <a:p>
            <a:r>
              <a:rPr lang="en-US" sz="3200" dirty="0">
                <a:latin typeface="Calisto MT" panose="02040603050505030304" pitchFamily="18" charset="0"/>
              </a:rPr>
              <a:t>5 days a week</a:t>
            </a:r>
          </a:p>
          <a:p>
            <a:r>
              <a:rPr lang="en-US" sz="3200" dirty="0">
                <a:latin typeface="Calisto MT" panose="02040603050505030304" pitchFamily="18" charset="0"/>
              </a:rPr>
              <a:t>8-week terms</a:t>
            </a:r>
          </a:p>
          <a:p>
            <a:r>
              <a:rPr lang="en-US" sz="3200" dirty="0">
                <a:latin typeface="Calisto MT" panose="02040603050505030304" pitchFamily="18" charset="0"/>
              </a:rPr>
              <a:t>6 levels</a:t>
            </a:r>
            <a:endParaRPr lang="en-US" sz="3200" dirty="0">
              <a:latin typeface="Calisto MT" panose="02040603050505030304" pitchFamily="18" charset="0"/>
              <a:cs typeface="Calibri"/>
            </a:endParaRPr>
          </a:p>
          <a:p>
            <a:pPr lvl="1"/>
            <a:r>
              <a:rPr lang="en-US" sz="3200" dirty="0">
                <a:latin typeface="Calisto MT" panose="02040603050505030304" pitchFamily="18" charset="0"/>
                <a:cs typeface="Calibri"/>
              </a:rPr>
              <a:t>1-3 everyday English</a:t>
            </a:r>
          </a:p>
          <a:p>
            <a:pPr lvl="1"/>
            <a:r>
              <a:rPr lang="en-US" sz="3200" dirty="0">
                <a:latin typeface="Calisto MT" panose="02040603050505030304" pitchFamily="18" charset="0"/>
                <a:cs typeface="Calibri"/>
              </a:rPr>
              <a:t>4-6 academic English</a:t>
            </a:r>
            <a:endParaRPr lang="en-US" sz="3200" dirty="0">
              <a:latin typeface="Calisto MT" panose="0204060305050503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2A1257-EF5F-4184-8460-FB32173D5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482022" y="4542231"/>
            <a:ext cx="2349500" cy="9937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8" descr="A group of people sitting at a table in a room&#10;&#10;Description generated with very high confidence">
            <a:extLst>
              <a:ext uri="{FF2B5EF4-FFF2-40B4-BE49-F238E27FC236}">
                <a16:creationId xmlns:a16="http://schemas.microsoft.com/office/drawing/2014/main" id="{1DF98824-21CD-4712-9D00-33330CA36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822" y="3627522"/>
            <a:ext cx="4116635" cy="3068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3BE4A-64AD-40E5-BB00-B0A062473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0463"/>
            <a:ext cx="5063884" cy="3370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9D1A3C-4D3E-4D4B-9BB9-589F23B8A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6548" y="3692434"/>
            <a:ext cx="2539579" cy="300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9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>
            <a:extLst>
              <a:ext uri="{FF2B5EF4-FFF2-40B4-BE49-F238E27FC236}">
                <a16:creationId xmlns:a16="http://schemas.microsoft.com/office/drawing/2014/main" id="{3C4CC1D7-A91E-4CD5-B051-0B202E09AC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2097" y="631131"/>
            <a:ext cx="6774456" cy="1043433"/>
          </a:xfrm>
          <a:prstGeom prst="rect">
            <a:avLst/>
          </a:prstGeom>
        </p:spPr>
        <p:txBody>
          <a:bodyPr/>
          <a:lstStyle/>
          <a:p>
            <a:r>
              <a:rPr lang="en-US" sz="6000" dirty="0"/>
              <a:t>ESL Online Courses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C73BB6C-294B-4A13-AFEB-58CFBE6EDC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7843" y="2257882"/>
            <a:ext cx="1826631" cy="484306"/>
          </a:xfrm>
        </p:spPr>
        <p:txBody>
          <a:bodyPr/>
          <a:lstStyle/>
          <a:p>
            <a:r>
              <a:rPr lang="en-US" dirty="0"/>
              <a:t>Costs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F35BA7-9C1A-47BD-9F51-FF505471E93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690" y="3256031"/>
            <a:ext cx="2191216" cy="1527689"/>
          </a:xfrm>
        </p:spPr>
        <p:txBody>
          <a:bodyPr/>
          <a:lstStyle/>
          <a:p>
            <a:r>
              <a:rPr lang="en-US" b="1" dirty="0"/>
              <a:t>1 class = $100 USD</a:t>
            </a:r>
          </a:p>
          <a:p>
            <a:endParaRPr lang="en-US" b="1" dirty="0"/>
          </a:p>
          <a:p>
            <a:r>
              <a:rPr lang="en-US" b="1" dirty="0"/>
              <a:t>2 classes = $175 USD</a:t>
            </a:r>
          </a:p>
          <a:p>
            <a:endParaRPr lang="en-US" b="1" dirty="0"/>
          </a:p>
          <a:p>
            <a:r>
              <a:rPr lang="en-US" b="1" dirty="0"/>
              <a:t>3 classes = $225 USD</a:t>
            </a:r>
          </a:p>
          <a:p>
            <a:endParaRPr lang="en-US" b="1" dirty="0"/>
          </a:p>
          <a:p>
            <a:r>
              <a:rPr lang="en-US" b="1" dirty="0"/>
              <a:t>4 classes = $275 USD (Save $125)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56983C54-58DE-4EC6-A4F8-CC5E0956C5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952111" y="2267604"/>
            <a:ext cx="1826631" cy="484305"/>
          </a:xfrm>
        </p:spPr>
        <p:txBody>
          <a:bodyPr/>
          <a:lstStyle/>
          <a:p>
            <a:r>
              <a:rPr lang="en-US" dirty="0"/>
              <a:t>Grammar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9FD5778-FBC3-4719-B73E-FDA8CD3E6F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915881" y="2755494"/>
            <a:ext cx="2016497" cy="1527689"/>
          </a:xfrm>
        </p:spPr>
        <p:txBody>
          <a:bodyPr/>
          <a:lstStyle/>
          <a:p>
            <a:r>
              <a:rPr lang="en-US" b="1" dirty="0"/>
              <a:t>Grammar 1 -</a:t>
            </a:r>
            <a:r>
              <a:rPr lang="en-US" dirty="0"/>
              <a:t> Beginners</a:t>
            </a:r>
          </a:p>
          <a:p>
            <a:r>
              <a:rPr lang="en-US" b="1" dirty="0"/>
              <a:t>Grammar 2 - </a:t>
            </a:r>
            <a:r>
              <a:rPr lang="en-US" dirty="0"/>
              <a:t>Intermediate</a:t>
            </a:r>
          </a:p>
          <a:p>
            <a:r>
              <a:rPr lang="en-US" b="1" dirty="0"/>
              <a:t>Grammar 3 -</a:t>
            </a:r>
            <a:r>
              <a:rPr lang="en-US" dirty="0"/>
              <a:t> Advanced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D1B4E94F-ED75-4961-8559-62760ECE77C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82684" y="2257882"/>
            <a:ext cx="1826631" cy="494028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E5506267-2D48-49F5-A83E-BDD4CEDE67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91869" y="2755534"/>
            <a:ext cx="2161898" cy="1527689"/>
          </a:xfrm>
        </p:spPr>
        <p:txBody>
          <a:bodyPr/>
          <a:lstStyle/>
          <a:p>
            <a:r>
              <a:rPr lang="en-US" b="1" dirty="0"/>
              <a:t>Reading 1 </a:t>
            </a:r>
            <a:r>
              <a:rPr lang="en-US" dirty="0"/>
              <a:t>– Beginner</a:t>
            </a:r>
          </a:p>
          <a:p>
            <a:r>
              <a:rPr lang="en-US" b="1" dirty="0"/>
              <a:t>Reading 2 </a:t>
            </a:r>
            <a:r>
              <a:rPr lang="en-US" dirty="0"/>
              <a:t>– Intermediate</a:t>
            </a:r>
          </a:p>
          <a:p>
            <a:r>
              <a:rPr lang="en-US" b="1" dirty="0"/>
              <a:t>Summarizing /Paraphrasing/Outlining</a:t>
            </a:r>
            <a:r>
              <a:rPr lang="en-US" dirty="0"/>
              <a:t> - Advanced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C3FBF82F-DBD2-47F5-B554-7A0405FCE7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406507" y="2262743"/>
            <a:ext cx="1826631" cy="484305"/>
          </a:xfrm>
        </p:spPr>
        <p:txBody>
          <a:bodyPr/>
          <a:lstStyle/>
          <a:p>
            <a:r>
              <a:rPr lang="en-US" dirty="0"/>
              <a:t>Speaking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1B675A47-B6F8-4C4D-94F4-A52389C3C5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416437" y="3256031"/>
            <a:ext cx="1859682" cy="2782510"/>
          </a:xfrm>
        </p:spPr>
        <p:txBody>
          <a:bodyPr/>
          <a:lstStyle/>
          <a:p>
            <a:r>
              <a:rPr lang="en-US" dirty="0"/>
              <a:t>Vocabulary Builder</a:t>
            </a:r>
          </a:p>
          <a:p>
            <a:endParaRPr lang="en-US" dirty="0"/>
          </a:p>
          <a:p>
            <a:r>
              <a:rPr lang="en-US" dirty="0"/>
              <a:t>Pronunciation</a:t>
            </a:r>
          </a:p>
          <a:p>
            <a:endParaRPr lang="en-US" dirty="0"/>
          </a:p>
          <a:p>
            <a:r>
              <a:rPr lang="en-US" dirty="0"/>
              <a:t>Listen &amp; Speak Like a Native</a:t>
            </a:r>
          </a:p>
          <a:p>
            <a:endParaRPr lang="en-US" dirty="0"/>
          </a:p>
          <a:p>
            <a:r>
              <a:rPr lang="en-US" dirty="0"/>
              <a:t>Speak to me!  </a:t>
            </a:r>
          </a:p>
          <a:p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563DF0AC-EC94-4ECF-849C-EC09FF7F46B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30331" y="2257882"/>
            <a:ext cx="1826631" cy="494028"/>
          </a:xfrm>
        </p:spPr>
        <p:txBody>
          <a:bodyPr/>
          <a:lstStyle/>
          <a:p>
            <a:r>
              <a:rPr lang="en-US" dirty="0"/>
              <a:t>Other 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8A6E6F45-E685-4E7B-B715-B80B709227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597281" y="3256032"/>
            <a:ext cx="1859681" cy="2782510"/>
          </a:xfrm>
        </p:spPr>
        <p:txBody>
          <a:bodyPr/>
          <a:lstStyle/>
          <a:p>
            <a:r>
              <a:rPr lang="en-US" b="1" dirty="0"/>
              <a:t>English Medley –</a:t>
            </a:r>
            <a:r>
              <a:rPr lang="en-US" dirty="0"/>
              <a:t> weird and strange things about  English </a:t>
            </a:r>
          </a:p>
          <a:p>
            <a:endParaRPr lang="en-US" dirty="0"/>
          </a:p>
          <a:p>
            <a:r>
              <a:rPr lang="en-US" b="1" dirty="0"/>
              <a:t>English Test Prep – </a:t>
            </a:r>
            <a:r>
              <a:rPr lang="en-US" dirty="0"/>
              <a:t>IELTS or Duolingo</a:t>
            </a:r>
          </a:p>
          <a:p>
            <a:endParaRPr lang="en-US" dirty="0"/>
          </a:p>
          <a:p>
            <a:r>
              <a:rPr lang="en-US" b="1" dirty="0"/>
              <a:t>Specialty classes for Groups of 15+</a:t>
            </a:r>
          </a:p>
        </p:txBody>
      </p:sp>
      <p:sp>
        <p:nvSpPr>
          <p:cNvPr id="13" name="Text Placeholder 64">
            <a:extLst>
              <a:ext uri="{FF2B5EF4-FFF2-40B4-BE49-F238E27FC236}">
                <a16:creationId xmlns:a16="http://schemas.microsoft.com/office/drawing/2014/main" id="{B25190D2-4292-4E23-BA06-5C59438EEEBA}"/>
              </a:ext>
            </a:extLst>
          </p:cNvPr>
          <p:cNvSpPr txBox="1">
            <a:spLocks/>
          </p:cNvSpPr>
          <p:nvPr/>
        </p:nvSpPr>
        <p:spPr>
          <a:xfrm>
            <a:off x="2914838" y="4505046"/>
            <a:ext cx="1826631" cy="471119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Writing</a:t>
            </a:r>
          </a:p>
        </p:txBody>
      </p:sp>
      <p:sp>
        <p:nvSpPr>
          <p:cNvPr id="15" name="Text Placeholder 65">
            <a:extLst>
              <a:ext uri="{FF2B5EF4-FFF2-40B4-BE49-F238E27FC236}">
                <a16:creationId xmlns:a16="http://schemas.microsoft.com/office/drawing/2014/main" id="{543F9D11-F725-480B-B500-C2D76E9EAF69}"/>
              </a:ext>
            </a:extLst>
          </p:cNvPr>
          <p:cNvSpPr txBox="1">
            <a:spLocks/>
          </p:cNvSpPr>
          <p:nvPr/>
        </p:nvSpPr>
        <p:spPr>
          <a:xfrm>
            <a:off x="2819906" y="5005583"/>
            <a:ext cx="2016497" cy="15276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Writing 1 </a:t>
            </a:r>
            <a:r>
              <a:rPr lang="en-US" dirty="0"/>
              <a:t>– Sentences &amp; paragraphs</a:t>
            </a:r>
          </a:p>
          <a:p>
            <a:r>
              <a:rPr lang="en-US" b="1" dirty="0"/>
              <a:t>Writing 2 </a:t>
            </a:r>
            <a:r>
              <a:rPr lang="en-US" dirty="0"/>
              <a:t>– Essays</a:t>
            </a:r>
          </a:p>
          <a:p>
            <a:r>
              <a:rPr lang="en-US" b="1" dirty="0"/>
              <a:t>Writing 3 </a:t>
            </a:r>
            <a:r>
              <a:rPr lang="en-US" dirty="0"/>
              <a:t>- Research</a:t>
            </a:r>
          </a:p>
        </p:txBody>
      </p:sp>
      <p:sp>
        <p:nvSpPr>
          <p:cNvPr id="16" name="Text Placeholder 66">
            <a:extLst>
              <a:ext uri="{FF2B5EF4-FFF2-40B4-BE49-F238E27FC236}">
                <a16:creationId xmlns:a16="http://schemas.microsoft.com/office/drawing/2014/main" id="{43E7B1B1-8AB5-4DE4-87AF-B987EA6790C4}"/>
              </a:ext>
            </a:extLst>
          </p:cNvPr>
          <p:cNvSpPr txBox="1">
            <a:spLocks/>
          </p:cNvSpPr>
          <p:nvPr/>
        </p:nvSpPr>
        <p:spPr>
          <a:xfrm>
            <a:off x="5163420" y="4482137"/>
            <a:ext cx="1826631" cy="494028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Listening</a:t>
            </a:r>
          </a:p>
        </p:txBody>
      </p:sp>
      <p:sp>
        <p:nvSpPr>
          <p:cNvPr id="17" name="Text Placeholder 65">
            <a:extLst>
              <a:ext uri="{FF2B5EF4-FFF2-40B4-BE49-F238E27FC236}">
                <a16:creationId xmlns:a16="http://schemas.microsoft.com/office/drawing/2014/main" id="{4A853B06-4C66-46C0-96C4-0119FE0564C2}"/>
              </a:ext>
            </a:extLst>
          </p:cNvPr>
          <p:cNvSpPr txBox="1">
            <a:spLocks/>
          </p:cNvSpPr>
          <p:nvPr/>
        </p:nvSpPr>
        <p:spPr>
          <a:xfrm>
            <a:off x="5111305" y="4976165"/>
            <a:ext cx="2016497" cy="15276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Listening  2 </a:t>
            </a:r>
            <a:r>
              <a:rPr lang="en-US" dirty="0"/>
              <a:t>– Intermediate</a:t>
            </a:r>
          </a:p>
          <a:p>
            <a:r>
              <a:rPr lang="en-US" b="1" dirty="0"/>
              <a:t>Listening  3 </a:t>
            </a:r>
            <a:r>
              <a:rPr lang="en-US" dirty="0"/>
              <a:t>– Advanced</a:t>
            </a:r>
          </a:p>
        </p:txBody>
      </p:sp>
    </p:spTree>
    <p:extLst>
      <p:ext uri="{BB962C8B-B14F-4D97-AF65-F5344CB8AC3E}">
        <p14:creationId xmlns:p14="http://schemas.microsoft.com/office/powerpoint/2010/main" val="1537142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1001E"/>
      </a:accent1>
      <a:accent2>
        <a:srgbClr val="91001E"/>
      </a:accent2>
      <a:accent3>
        <a:srgbClr val="FFFFFF"/>
      </a:accent3>
      <a:accent4>
        <a:srgbClr val="000000"/>
      </a:accent4>
      <a:accent5>
        <a:srgbClr val="91001E"/>
      </a:accent5>
      <a:accent6>
        <a:srgbClr val="7B7B7B"/>
      </a:accent6>
      <a:hlink>
        <a:srgbClr val="8F8F8F"/>
      </a:hlink>
      <a:folHlink>
        <a:srgbClr val="A5A5A5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0C81F5-4E08-4068-8DC9-6D21305E57B8}">
  <ds:schemaRefs>
    <ds:schemaRef ds:uri="http://www.w3.org/XML/1998/namespace"/>
    <ds:schemaRef ds:uri="http://purl.org/dc/dcmitype/"/>
    <ds:schemaRef ds:uri="16c05727-aa75-4e4a-9b5f-8a80a1165891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30e9df3-be65-4c73-a93b-d1236ebd677e"/>
    <ds:schemaRef ds:uri="71af3243-3dd4-4a8d-8c0d-dd76da1f02a5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tf33468121_win32</Template>
  <TotalTime>0</TotalTime>
  <Words>448</Words>
  <Application>Microsoft Office PowerPoint</Application>
  <PresentationFormat>Widescreen</PresentationFormat>
  <Paragraphs>151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Calisto MT</vt:lpstr>
      <vt:lpstr>Courier New</vt:lpstr>
      <vt:lpstr>Segoe UI</vt:lpstr>
      <vt:lpstr>Segoe UI Light</vt:lpstr>
      <vt:lpstr>Wingdings 2</vt:lpstr>
      <vt:lpstr>Office Theme</vt:lpstr>
      <vt:lpstr>PowerPoint Presentation</vt:lpstr>
      <vt:lpstr>Where is Troy?</vt:lpstr>
      <vt:lpstr>Academic Programs</vt:lpstr>
      <vt:lpstr>PowerPoint Presentation</vt:lpstr>
      <vt:lpstr>PowerPoint Presentation</vt:lpstr>
      <vt:lpstr>English Proficiency Test Scores</vt:lpstr>
      <vt:lpstr>Campus Life</vt:lpstr>
      <vt:lpstr>PowerPoint Presentation</vt:lpstr>
      <vt:lpstr>ESL Online Courses</vt:lpstr>
      <vt:lpstr>Contact Information Lance Noe – lnoe@troy.edu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</cp:revision>
  <dcterms:created xsi:type="dcterms:W3CDTF">2021-08-24T15:42:37Z</dcterms:created>
  <dcterms:modified xsi:type="dcterms:W3CDTF">2023-04-18T11:14:31Z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