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88065A-9DAB-497A-B49E-5FCF2FFEC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5E7E47-9EBF-4ACB-812B-052B4DADA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F510A51-38AE-4705-A74C-366A4D669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A77DA9-5D6C-4B4F-95A2-0A52D224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732F3F-738A-4736-A1D9-BD314BBB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89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A63A9C-44FA-4283-A009-DDC5A75BD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6495464-3C19-4C52-9781-4F70B0C25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A38AC7-A743-4935-B7CC-E25EFEB2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795C30-7D88-4514-BF36-3A8E71B4D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F14569-D340-4C8D-A4F1-DF5717F6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77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A5D55A3-4EAA-4263-94B1-096AEA9BC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8442D6A-D53D-4E1D-84A6-8D06A8C38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4C8A57-6C00-4C3D-8267-F991592B2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0D773B-46D7-4F4B-BA4C-E1331C5BA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BFCAD0-C8BF-42CF-AEE9-B55B9909B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51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0303B0-1C17-4EA2-AF7D-61AEE3E3F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F95AFD-1A1A-4092-890B-4791EDB23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308A13-674A-4C52-8A18-8130A567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0A96BD0-E523-424F-BE1C-E8C20BE1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D8FB3C-7BF2-4A8E-B147-C1B5E5FE2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927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C31368-0E3C-42DF-B163-807C3F7A1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4C81F45-1CCC-49A0-97D3-09552F858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BD8530D-6942-4B6B-9427-32012093A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FECD69-A960-42CF-BB36-85BEBF4D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0BB280D-6BD5-4935-8408-4BDD162D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02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B5CEC8-552B-44E1-9E1C-05353933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CE5121-EE6F-4E9E-ACC0-60380CB29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CE65100-1A27-4FAF-9597-36D3FC8EB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EB05E7-6281-4166-8762-824AAE735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211978D-CAA4-4960-981E-51E6221F6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25F123D-F273-4DF5-8340-54BCD932E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26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A87DE5-33D1-4413-A79F-5FE723900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C8682EE-65C6-458E-8810-4D758DCD5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CE28300-2339-4A07-ABE9-774A14FC2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9E877A9-3835-45D1-957F-D66C37F48C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A760B32-E158-43C1-9A92-BB1893EEA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65A841C-E1F4-4269-914A-FB1E467CE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B225ACD-D8CD-42DC-A669-964FC662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22353CB-C6B3-4828-AF7A-53724EB9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00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4622E2-C534-4F50-941D-979A2A0FE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8D4CD34-9226-4DDB-87A7-45F2BAC2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0E89E63-7F0A-4EC8-AFCC-EBC04EA9D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DF52D27-C726-4A77-B463-C53A9F1B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013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10C8797-5FBF-4695-908C-74DAFB6B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D995B54-14A8-4716-A659-7DD741683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6251BBD-C747-4F40-8D13-4B7603617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6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6DFD7D-5245-485F-A3F5-7E566C1E0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E315-67D6-482E-976C-A2236FA58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44D6A07-7106-4DFB-A92D-D8D81CF93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F935551-B327-4450-92DA-E1AAF2AFC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7DF9642-3F75-400B-B344-314B2875D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839F19-6D4D-43C0-8879-3715E28D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93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0D26D5-1D43-4D11-8EF5-62ABE9E67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CAF7419-F383-493F-B5F7-D1547BB824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26D59F6-7F82-4098-94CC-53D64E3C7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79068F0-E2B8-4534-A82F-8030BA903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38EC086-58E3-489F-8CAC-71AE2009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C23DC1C-984E-494A-89BC-E59B664B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61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995F389-3C47-4306-A8DA-2C67E027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2BB2683-E6A7-4D9F-B637-469D14A13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169D6A-1ECC-4389-B373-4DC14408C7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371B-760C-4C6A-80EA-E4CFC8F3D30E}" type="datetimeFigureOut">
              <a:rPr lang="zh-TW" altLang="en-US" smtClean="0"/>
              <a:t>2022/10/17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409341-E6D6-432F-97EC-71E80BD1F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034A25-67F9-4ABE-BEA3-3DFD9E642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D2BCA-6891-492D-844D-37A60D11EC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07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44BF7FDB-EA47-4E67-8A5F-78F8BDB2C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63889"/>
          </a:xfrm>
        </p:spPr>
        <p:txBody>
          <a:bodyPr>
            <a:normAutofit/>
          </a:bodyPr>
          <a:lstStyle/>
          <a:p>
            <a:r>
              <a:rPr lang="en-US" altLang="zh-TW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Application Process </a:t>
            </a:r>
            <a:r>
              <a:rPr lang="zh-TW" altLang="zh-TW" sz="2800" dirty="0">
                <a:effectLst/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</a:rPr>
              <a:t>申請流程</a:t>
            </a:r>
            <a:endParaRPr lang="zh-TW" altLang="en-US" sz="2800" dirty="0">
              <a:latin typeface="+mn-lt"/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4E103DC6-0E13-4D41-94A6-A133B280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889"/>
            <a:ext cx="10515600" cy="5994111"/>
          </a:xfrm>
        </p:spPr>
        <p:txBody>
          <a:bodyPr>
            <a:normAutofit fontScale="25000" lnSpcReduction="2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zh-TW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提交申請資料</a:t>
            </a:r>
            <a:endParaRPr lang="en-US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540000" lvl="0" indent="0">
              <a:buFont typeface="+mj-lt"/>
              <a:buAutoNum type="arabicParenR"/>
            </a:pPr>
            <a:r>
              <a:rPr lang="en-US" altLang="zh-TW" sz="56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申請表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Application Form</a:t>
            </a:r>
            <a:endParaRPr lang="zh-TW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540000" indent="0">
              <a:buFont typeface="+mj-lt"/>
              <a:buAutoNum type="arabicParenR"/>
            </a:pP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個人簡歷 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CV/Personal statement</a:t>
            </a:r>
            <a:endParaRPr lang="en-US" altLang="zh-TW" sz="6400" b="1" kern="100" dirty="0"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540000" indent="0">
              <a:buFont typeface="+mj-lt"/>
              <a:buAutoNum type="arabicParenR"/>
            </a:pP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推薦信 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Recommendation letter  (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掃描文件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540000" indent="0">
              <a:buFont typeface="+mj-lt"/>
              <a:buAutoNum type="arabicParenR"/>
            </a:pP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雅思成績單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IELTS Result  (IELTS for </a:t>
            </a:r>
            <a:r>
              <a:rPr lang="en-US" altLang="zh-TW" sz="6400" b="1" kern="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UKVI-</a:t>
            </a:r>
            <a:r>
              <a:rPr lang="zh-TW" altLang="en-US" sz="6400" b="1" kern="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學術組 考試費用</a:t>
            </a:r>
            <a:r>
              <a:rPr lang="en-US" altLang="zh-TW" sz="6400" b="1" kern="100" dirty="0">
                <a:solidFill>
                  <a:srgbClr val="FF0000"/>
                </a:solidFill>
                <a:ea typeface="新細明體" panose="02020500000000000000" pitchFamily="18" charset="-120"/>
                <a:cs typeface="Times New Roman" panose="02020603050405020304" pitchFamily="18" charset="0"/>
              </a:rPr>
              <a:t>NTD7,900</a:t>
            </a:r>
            <a:r>
              <a:rPr lang="zh-TW" altLang="en-US" sz="6400" b="1" kern="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) (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掃描文件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540000" indent="0">
              <a:buFont typeface="+mj-lt"/>
              <a:buAutoNum type="arabicParenR"/>
            </a:pP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英文成績單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Transcription (English) (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掃描文件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</a:p>
          <a:p>
            <a:pPr marL="540000" indent="0">
              <a:buFont typeface="+mj-lt"/>
              <a:buAutoNum type="arabicParenR"/>
            </a:pP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護照影本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Passport copy (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掃描文件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zh-TW" sz="56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>
              <a:buAutoNum type="arabicPeriod" startAt="2"/>
            </a:pP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學校</a:t>
            </a:r>
            <a:r>
              <a:rPr lang="zh-TW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錄取通知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(Conditional offer Letter / Un-Conditional Offer Letter)</a:t>
            </a:r>
          </a:p>
          <a:p>
            <a:pPr marL="0" lvl="0" indent="0">
              <a:buNone/>
            </a:pPr>
            <a:r>
              <a:rPr lang="en-US" altLang="zh-TW" sz="56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         </a:t>
            </a:r>
            <a:r>
              <a:rPr lang="zh-TW" altLang="en-US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通過以上申請資料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IELTS</a:t>
            </a:r>
            <a:r>
              <a:rPr lang="zh-TW" altLang="en-US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達到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6.0 </a:t>
            </a:r>
            <a:r>
              <a:rPr lang="zh-TW" altLang="en-US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- </a:t>
            </a:r>
            <a:r>
              <a:rPr lang="zh-TW" altLang="en-US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收到錄取通知 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Unconditional Offer Letter </a:t>
            </a:r>
          </a:p>
          <a:p>
            <a:pPr marL="0" lvl="0" indent="0">
              <a:buNone/>
            </a:pP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        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IELTS </a:t>
            </a:r>
            <a:r>
              <a:rPr lang="zh-TW" altLang="en-US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未達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6.0 </a:t>
            </a:r>
            <a:r>
              <a:rPr lang="zh-TW" altLang="en-US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或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單項低於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5.5 -  </a:t>
            </a:r>
            <a:r>
              <a:rPr lang="zh-TW" altLang="en-US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收到錄取通知 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Conditional Offer Letter </a:t>
            </a:r>
            <a:endParaRPr lang="en-US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zh-TW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3. </a:t>
            </a:r>
            <a:r>
              <a:rPr lang="zh-TW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申請語言課程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(EAP)</a:t>
            </a:r>
          </a:p>
          <a:p>
            <a:pPr marL="0" lvl="0" indent="0">
              <a:buNone/>
            </a:pP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      收到</a:t>
            </a:r>
            <a:r>
              <a:rPr lang="zh-TW" altLang="en-US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錄取通知 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Conditional Offer Letter  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IELTS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總分低於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6.0.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單項低於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5.5, 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可申請語言課程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EAP, 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通過內部考試後可直</a:t>
            </a:r>
            <a:endParaRPr lang="en-US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       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接入學上課 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無需再通過外部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IELTS</a:t>
            </a:r>
            <a:r>
              <a:rPr lang="zh-TW" altLang="en-US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考試</a:t>
            </a:r>
            <a:r>
              <a:rPr lang="en-US" altLang="zh-TW" sz="6400" b="1" kern="100" dirty="0"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</a:p>
          <a:p>
            <a:pPr marL="0" lvl="0" indent="0">
              <a:buNone/>
            </a:pPr>
            <a:endParaRPr lang="en-US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4. 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換取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CAS (Confirmation of Acceptance for Studies)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準備簽証</a:t>
            </a:r>
          </a:p>
          <a:p>
            <a:pPr marL="0" lvl="0" indent="0">
              <a:buNone/>
            </a:pP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    通過語言課程或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IELTS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達到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6.0,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於繳學費後可申請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CAS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或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Unconditional Offer</a:t>
            </a:r>
          </a:p>
          <a:p>
            <a:pPr marL="0" lvl="0" indent="0">
              <a:buNone/>
            </a:pP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   提供 掃描文件 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- CAS 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申請書供完整英文成績單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含最後一學期</a:t>
            </a:r>
            <a:r>
              <a:rPr lang="en-US" altLang="zh-TW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) /EAP</a:t>
            </a:r>
            <a:r>
              <a:rPr lang="zh-TW" altLang="en-US" sz="64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及學費繳費証明</a:t>
            </a:r>
            <a:endParaRPr lang="zh-TW" altLang="zh-TW" sz="64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800" b="1" kern="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8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302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E456C5-B358-4B11-84C1-9C585296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9"/>
            <a:ext cx="10515600" cy="774906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latin typeface="+mn-lt"/>
              </a:rPr>
              <a:t>學生簽證 </a:t>
            </a:r>
            <a:r>
              <a:rPr lang="en-US" altLang="zh-TW" sz="2800" b="1" dirty="0">
                <a:latin typeface="+mn-lt"/>
              </a:rPr>
              <a:t>(Tier 4)</a:t>
            </a:r>
            <a:endParaRPr lang="zh-TW" altLang="en-US" sz="2800" b="1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3FDAD4-347D-4090-B805-C977A47CB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196" y="978170"/>
            <a:ext cx="10930247" cy="52088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b="1" dirty="0"/>
              <a:t>準備文件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/>
              <a:t>護照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/>
              <a:t>學校入學許可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/>
              <a:t>英文版財力證明  </a:t>
            </a:r>
            <a:r>
              <a:rPr lang="en-US" altLang="zh-TW" b="1" dirty="0"/>
              <a:t>– </a:t>
            </a:r>
            <a:r>
              <a:rPr lang="zh-TW" altLang="en-US" b="1" dirty="0"/>
              <a:t>學費</a:t>
            </a:r>
            <a:r>
              <a:rPr lang="en-US" altLang="zh-TW" b="1" dirty="0"/>
              <a:t>+</a:t>
            </a:r>
            <a:r>
              <a:rPr lang="zh-TW" altLang="en-US" b="1" dirty="0"/>
              <a:t>生活費 （若是已交付學費訂金可以扣除）</a:t>
            </a:r>
            <a:endParaRPr lang="en-US" altLang="zh-TW" b="1" dirty="0"/>
          </a:p>
          <a:p>
            <a:pPr marL="0" indent="0">
              <a:buNone/>
            </a:pPr>
            <a:r>
              <a:rPr lang="en-US" altLang="zh-TW" b="1" dirty="0"/>
              <a:t>         </a:t>
            </a:r>
            <a:r>
              <a:rPr lang="zh-TW" altLang="en-US" b="1" dirty="0"/>
              <a:t>倫敦生活費每月 </a:t>
            </a:r>
            <a:r>
              <a:rPr lang="en-US" altLang="zh-TW" b="1" dirty="0"/>
              <a:t>£1,334</a:t>
            </a:r>
            <a:r>
              <a:rPr lang="zh-TW" altLang="en-US" b="1" dirty="0"/>
              <a:t>、其他城市每月 </a:t>
            </a:r>
            <a:r>
              <a:rPr lang="en-US" altLang="zh-TW" b="1" dirty="0"/>
              <a:t>£1,023 -</a:t>
            </a:r>
            <a:r>
              <a:rPr lang="zh-TW" altLang="en-US" b="1" dirty="0"/>
              <a:t>需</a:t>
            </a:r>
            <a:r>
              <a:rPr lang="en-US" altLang="zh-TW" b="1" dirty="0"/>
              <a:t>9</a:t>
            </a:r>
            <a:r>
              <a:rPr lang="zh-TW" altLang="en-US" b="1" dirty="0"/>
              <a:t>個月</a:t>
            </a:r>
            <a:endParaRPr lang="en-US" altLang="zh-TW" b="1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/>
              <a:t>英文版畢業證書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b="1" dirty="0"/>
              <a:t>英文成績 </a:t>
            </a:r>
            <a:r>
              <a:rPr lang="en-US" altLang="zh-TW" b="1" dirty="0"/>
              <a:t>(IELTS)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b="1" dirty="0"/>
              <a:t>CAS</a:t>
            </a:r>
            <a:r>
              <a:rPr lang="zh-TW" altLang="en-US" b="1" dirty="0"/>
              <a:t>文件 </a:t>
            </a:r>
            <a:r>
              <a:rPr lang="en-US" altLang="zh-TW" b="1" dirty="0"/>
              <a:t>(Confirmation for Acceptance of Study)</a:t>
            </a:r>
          </a:p>
          <a:p>
            <a:pPr marL="0" indent="0">
              <a:buNone/>
            </a:pPr>
            <a:r>
              <a:rPr lang="zh-TW" altLang="en-US" b="1" dirty="0"/>
              <a:t>        費用 </a:t>
            </a:r>
            <a:r>
              <a:rPr lang="en-US" altLang="zh-TW" b="1" dirty="0"/>
              <a:t>£348 / </a:t>
            </a:r>
            <a:r>
              <a:rPr lang="zh-TW" altLang="en-US" b="1" dirty="0"/>
              <a:t>時間 </a:t>
            </a:r>
            <a:r>
              <a:rPr lang="en-US" altLang="zh-TW" b="1" dirty="0"/>
              <a:t>3</a:t>
            </a:r>
            <a:r>
              <a:rPr lang="zh-TW" altLang="en-US" b="1" dirty="0"/>
              <a:t>週</a:t>
            </a:r>
            <a:endParaRPr lang="en-US" altLang="zh-TW" b="1" dirty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100" b="1" dirty="0"/>
              <a:t>備註</a:t>
            </a:r>
            <a:r>
              <a:rPr lang="en-US" altLang="zh-TW" sz="2100" b="1" dirty="0"/>
              <a:t>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zh-TW" altLang="en-US" sz="2100" b="1" dirty="0"/>
              <a:t>財力証明必需是台幣或外幣帳戶</a:t>
            </a:r>
            <a:r>
              <a:rPr lang="en-US" altLang="zh-TW" sz="2100" b="1" dirty="0"/>
              <a:t>(</a:t>
            </a:r>
            <a:r>
              <a:rPr lang="zh-TW" altLang="en-US" sz="2100" b="1" dirty="0"/>
              <a:t>活期存款</a:t>
            </a:r>
            <a:r>
              <a:rPr lang="en-US" altLang="zh-TW" sz="2100" b="1" dirty="0"/>
              <a:t>-</a:t>
            </a:r>
            <a:r>
              <a:rPr lang="zh-TW" altLang="en-US" sz="2100" b="1" dirty="0"/>
              <a:t>定期不可</a:t>
            </a:r>
            <a:r>
              <a:rPr lang="en-US" altLang="zh-TW" sz="2100" b="1" dirty="0"/>
              <a:t>), </a:t>
            </a:r>
            <a:r>
              <a:rPr lang="zh-TW" altLang="en-US" sz="2100" b="1" dirty="0"/>
              <a:t>不接受股票</a:t>
            </a:r>
            <a:r>
              <a:rPr lang="en-US" altLang="zh-TW" sz="2100" b="1" dirty="0"/>
              <a:t>.</a:t>
            </a:r>
            <a:r>
              <a:rPr lang="zh-TW" altLang="en-US" sz="2100" b="1" dirty="0"/>
              <a:t>基金</a:t>
            </a:r>
            <a:r>
              <a:rPr lang="en-US" altLang="zh-TW" sz="2100" b="1" dirty="0"/>
              <a:t>,</a:t>
            </a:r>
            <a:r>
              <a:rPr lang="zh-TW" altLang="en-US" sz="2100" b="1" dirty="0"/>
              <a:t>債券等</a:t>
            </a:r>
            <a:r>
              <a:rPr lang="en-US" altLang="zh-TW" sz="2100" b="1" dirty="0"/>
              <a:t>, </a:t>
            </a:r>
            <a:r>
              <a:rPr lang="zh-TW" altLang="en-US" sz="2100" b="1" dirty="0"/>
              <a:t>學生或學生家長的帳戶都可以接受。</a:t>
            </a:r>
            <a:endParaRPr lang="en-US" altLang="zh-TW" sz="2100" b="1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zh-TW" altLang="en-US" sz="2100" b="1" dirty="0"/>
              <a:t>最晚請在辦簽証前一個月將所需要的金額存入銀行</a:t>
            </a:r>
            <a:r>
              <a:rPr lang="en-US" altLang="zh-TW" sz="2100" b="1" dirty="0"/>
              <a:t>, </a:t>
            </a:r>
            <a:r>
              <a:rPr lang="zh-TW" altLang="en-US" sz="2100" b="1" dirty="0"/>
              <a:t>帳戶中的存款餘額至少連續</a:t>
            </a:r>
            <a:r>
              <a:rPr lang="en-US" altLang="zh-TW" sz="2100" b="1" dirty="0"/>
              <a:t>28</a:t>
            </a:r>
            <a:r>
              <a:rPr lang="zh-TW" altLang="en-US" sz="2100" b="1" dirty="0"/>
              <a:t>天不能低於規定金額</a:t>
            </a:r>
            <a:r>
              <a:rPr lang="en-US" altLang="zh-TW" sz="2100" b="1" dirty="0"/>
              <a:t>, </a:t>
            </a:r>
            <a:r>
              <a:rPr lang="zh-TW" altLang="en-US" sz="2100" b="1" dirty="0"/>
              <a:t>如果中間有低 於規定金額</a:t>
            </a:r>
            <a:r>
              <a:rPr lang="en-US" altLang="zh-TW" sz="2100" b="1" dirty="0"/>
              <a:t>, </a:t>
            </a:r>
            <a:r>
              <a:rPr lang="zh-TW" altLang="en-US" sz="2100" b="1" dirty="0"/>
              <a:t>時間就重新計算</a:t>
            </a:r>
            <a:endParaRPr lang="en-US" altLang="zh-TW" sz="2100" b="1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zh-TW" altLang="en-US" sz="2100" b="1" dirty="0"/>
              <a:t>辦簽証前一週申請交易紀錄 </a:t>
            </a:r>
            <a:r>
              <a:rPr lang="en-US" altLang="zh-TW" sz="2100" b="1" dirty="0"/>
              <a:t>(</a:t>
            </a:r>
            <a:r>
              <a:rPr lang="zh-TW" altLang="en-US" sz="2100" b="1" dirty="0"/>
              <a:t>存款餘額不能低於財力証明規定金額</a:t>
            </a:r>
            <a:r>
              <a:rPr lang="en-US" altLang="zh-TW" sz="2100" b="1" dirty="0"/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zh-TW" altLang="en-US" sz="2100" b="1" dirty="0"/>
              <a:t>使用家長的帳戶開立財力証明</a:t>
            </a:r>
            <a:r>
              <a:rPr lang="en-US" altLang="zh-TW" sz="2100" b="1" dirty="0"/>
              <a:t>, </a:t>
            </a:r>
            <a:r>
              <a:rPr lang="zh-TW" altLang="en-US" sz="2100" b="1" dirty="0"/>
              <a:t>必需到戶政事務所申請一份英文版的戶籍謄本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en-US" altLang="zh-TW" sz="2100" b="1" dirty="0"/>
          </a:p>
          <a:p>
            <a:pPr>
              <a:buFontTx/>
              <a:buChar char="-"/>
            </a:pPr>
            <a:endParaRPr lang="en-US" altLang="zh-TW" sz="2100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430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992962-3927-4AFA-977B-C03B90784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507"/>
            <a:ext cx="10515600" cy="1094436"/>
          </a:xfrm>
        </p:spPr>
        <p:txBody>
          <a:bodyPr>
            <a:normAutofit/>
          </a:bodyPr>
          <a:lstStyle/>
          <a:p>
            <a:r>
              <a:rPr lang="en-US" altLang="zh-TW" sz="2800" b="1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BRP</a:t>
            </a:r>
            <a:r>
              <a:rPr lang="zh-TW" altLang="zh-TW" sz="2800" b="1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卡</a:t>
            </a:r>
            <a:r>
              <a:rPr lang="en-US" altLang="zh-TW" sz="28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Biometric residence permits</a:t>
            </a:r>
            <a:r>
              <a:rPr lang="zh-TW" altLang="zh-TW" sz="28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生物辨識晶片居留許可</a:t>
            </a:r>
            <a:endParaRPr lang="zh-TW" altLang="en-US" sz="2800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00FE2ECF-2BB0-43FF-A78B-485A7DE2A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9538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zh-TW" sz="2600" b="1" kern="0" dirty="0">
                <a:solidFill>
                  <a:srgbClr val="808080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按照英國政府規定，以下幾類人群需持有</a:t>
            </a:r>
            <a:r>
              <a:rPr lang="en-US" altLang="zh-TW" sz="2600" b="1" kern="0" dirty="0">
                <a:solidFill>
                  <a:srgbClr val="808080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BRP</a:t>
            </a:r>
            <a:r>
              <a:rPr lang="zh-TW" altLang="zh-TW" sz="2600" b="1" kern="0" dirty="0">
                <a:solidFill>
                  <a:srgbClr val="808080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卡：</a:t>
            </a:r>
            <a:endParaRPr lang="zh-TW" altLang="zh-TW" sz="2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1. </a:t>
            </a:r>
            <a:r>
              <a:rPr lang="zh-TW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申請在英國停留時間</a:t>
            </a:r>
            <a:r>
              <a:rPr lang="zh-TW" altLang="zh-TW" sz="2600" b="1" kern="0" dirty="0">
                <a:solidFill>
                  <a:srgbClr val="E06666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六個月</a:t>
            </a:r>
            <a:r>
              <a:rPr lang="zh-TW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以上的；</a:t>
            </a:r>
            <a:endParaRPr lang="zh-TW" altLang="zh-TW" sz="2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2. </a:t>
            </a:r>
            <a:r>
              <a:rPr lang="zh-TW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申請在英國定居的；</a:t>
            </a:r>
            <a:endParaRPr lang="zh-TW" altLang="zh-TW" sz="2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3. </a:t>
            </a:r>
            <a:r>
              <a:rPr lang="zh-TW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在英國境內，護照過期但需要繼續使用簽證的；</a:t>
            </a:r>
            <a:endParaRPr lang="zh-TW" altLang="zh-TW" sz="2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4. </a:t>
            </a:r>
            <a:r>
              <a:rPr lang="zh-TW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英國境內的非英國公民，無法使用原籍護照但需要離英旅行的。</a:t>
            </a:r>
            <a:endParaRPr lang="en-US" altLang="zh-TW" sz="2600" kern="0" dirty="0">
              <a:solidFill>
                <a:srgbClr val="3E3E3E"/>
              </a:solidFill>
              <a:effectLst/>
              <a:latin typeface="Roboto" panose="02000000000000000000" pitchFamily="2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zh-TW" altLang="zh-TW" sz="2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Tier 4</a:t>
            </a:r>
            <a:r>
              <a:rPr lang="zh-TW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學生簽證申請成功後，會收到一張允許在英逗留</a:t>
            </a:r>
            <a:r>
              <a:rPr lang="en-US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30</a:t>
            </a:r>
            <a:r>
              <a:rPr lang="zh-TW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天的臨時</a:t>
            </a:r>
            <a:r>
              <a:rPr lang="en-US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Tier 4 </a:t>
            </a:r>
            <a:r>
              <a:rPr lang="zh-TW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簽證，和</a:t>
            </a:r>
            <a:r>
              <a:rPr lang="en-US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BRP Decision Letter</a:t>
            </a:r>
            <a:r>
              <a:rPr lang="zh-TW" altLang="zh-TW" sz="2600" kern="0" dirty="0">
                <a:solidFill>
                  <a:srgbClr val="3E3E3E"/>
                </a:solidFill>
                <a:effectLst/>
                <a:latin typeface="Roboto" panose="02000000000000000000" pitchFamily="2" charset="0"/>
                <a:ea typeface="新細明體" panose="02020500000000000000" pitchFamily="18" charset="-120"/>
                <a:cs typeface="新細明體" panose="02020500000000000000" pitchFamily="18" charset="-120"/>
              </a:rPr>
              <a:t>確認函。</a:t>
            </a:r>
            <a:endParaRPr lang="en-US" altLang="zh-TW" sz="2600" kern="0" dirty="0">
              <a:solidFill>
                <a:srgbClr val="3E3E3E"/>
              </a:solidFill>
              <a:effectLst/>
              <a:latin typeface="Roboto" panose="02000000000000000000" pitchFamily="2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0" indent="0" fontAlgn="base">
              <a:buNone/>
            </a:pPr>
            <a:r>
              <a:rPr lang="zh-TW" altLang="zh-TW" sz="2600" kern="0" dirty="0">
                <a:solidFill>
                  <a:srgbClr val="30303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抵達英國後，需在</a:t>
            </a:r>
            <a:r>
              <a:rPr lang="en-US" altLang="zh-TW" sz="2600" b="1" kern="0" dirty="0">
                <a:solidFill>
                  <a:srgbClr val="303030"/>
                </a:solidFill>
                <a:effectLst/>
                <a:latin typeface="inherit"/>
                <a:ea typeface="新細明體" panose="02020500000000000000" pitchFamily="18" charset="-120"/>
                <a:cs typeface="新細明體" panose="02020500000000000000" pitchFamily="18" charset="-120"/>
              </a:rPr>
              <a:t>10</a:t>
            </a:r>
            <a:r>
              <a:rPr lang="zh-TW" altLang="zh-TW" sz="2600" b="1" kern="0" dirty="0">
                <a:solidFill>
                  <a:srgbClr val="303030"/>
                </a:solidFill>
                <a:effectLst/>
                <a:latin typeface="inherit"/>
                <a:ea typeface="新細明體" panose="02020500000000000000" pitchFamily="18" charset="-120"/>
                <a:cs typeface="新細明體" panose="02020500000000000000" pitchFamily="18" charset="-120"/>
              </a:rPr>
              <a:t>日內</a:t>
            </a:r>
            <a:r>
              <a:rPr lang="zh-TW" altLang="zh-TW" sz="2600" kern="0" dirty="0">
                <a:solidFill>
                  <a:srgbClr val="30303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到指定郵局領取</a:t>
            </a:r>
            <a:r>
              <a:rPr lang="en-US" altLang="zh-TW" sz="2600" kern="0" dirty="0">
                <a:solidFill>
                  <a:srgbClr val="30303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BRP (</a:t>
            </a:r>
            <a:r>
              <a:rPr lang="zh-TW" altLang="zh-TW" sz="2600" kern="0" dirty="0">
                <a:solidFill>
                  <a:srgbClr val="30303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有些大學是可以代收的，申請簽證時可以選擇直接學校領</a:t>
            </a:r>
            <a:r>
              <a:rPr lang="zh-TW" altLang="en-US" sz="2600" kern="0" dirty="0">
                <a:solidFill>
                  <a:srgbClr val="30303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）</a:t>
            </a:r>
            <a:endParaRPr lang="en-US" altLang="zh-TW" sz="2600" kern="0" dirty="0">
              <a:solidFill>
                <a:srgbClr val="30303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0" indent="0" fontAlgn="base">
              <a:buNone/>
            </a:pPr>
            <a:r>
              <a:rPr lang="en-US" altLang="zh-TW" b="0" i="0" dirty="0">
                <a:solidFill>
                  <a:srgbClr val="3E3E3E"/>
                </a:solidFill>
                <a:effectLst/>
                <a:latin typeface="Roboto" panose="02000000000000000000" pitchFamily="2" charset="0"/>
              </a:rPr>
              <a:t>BRP</a:t>
            </a:r>
            <a:r>
              <a:rPr lang="zh-TW" altLang="en-US" b="0" i="0" dirty="0">
                <a:solidFill>
                  <a:srgbClr val="3E3E3E"/>
                </a:solidFill>
                <a:effectLst/>
                <a:latin typeface="Roboto" panose="02000000000000000000" pitchFamily="2" charset="0"/>
              </a:rPr>
              <a:t>卡十分重要！千萬不要遺失或者損壞，萬一不慎遺失或者損壞，也一定要</a:t>
            </a:r>
            <a:r>
              <a:rPr lang="zh-TW" altLang="en-US" b="1" i="0" dirty="0">
                <a:solidFill>
                  <a:srgbClr val="E06666"/>
                </a:solidFill>
                <a:effectLst/>
                <a:latin typeface="Roboto" panose="02000000000000000000" pitchFamily="2" charset="0"/>
              </a:rPr>
              <a:t>第一時間聯繫</a:t>
            </a:r>
            <a:r>
              <a:rPr lang="en-US" altLang="zh-TW" b="1" i="0" dirty="0">
                <a:solidFill>
                  <a:srgbClr val="E06666"/>
                </a:solidFill>
                <a:effectLst/>
                <a:latin typeface="Roboto" panose="02000000000000000000" pitchFamily="2" charset="0"/>
              </a:rPr>
              <a:t>Home Office</a:t>
            </a:r>
            <a:r>
              <a:rPr lang="zh-TW" altLang="en-US" b="1" i="0" dirty="0">
                <a:solidFill>
                  <a:srgbClr val="E06666"/>
                </a:solidFill>
                <a:effectLst/>
                <a:latin typeface="Roboto" panose="02000000000000000000" pitchFamily="2" charset="0"/>
              </a:rPr>
              <a:t>進行報備</a:t>
            </a:r>
            <a:r>
              <a:rPr lang="zh-TW" altLang="en-US" b="0" i="0" dirty="0">
                <a:solidFill>
                  <a:srgbClr val="3E3E3E"/>
                </a:solidFill>
                <a:effectLst/>
                <a:latin typeface="Roboto" panose="02000000000000000000" pitchFamily="2" charset="0"/>
              </a:rPr>
              <a:t>，之後進行補辦。</a:t>
            </a:r>
            <a:endParaRPr lang="en-US" altLang="zh-TW" sz="1800" kern="0" dirty="0">
              <a:solidFill>
                <a:srgbClr val="30303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fontAlgn="base"/>
            <a:endParaRPr lang="zh-TW" altLang="zh-TW" sz="1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044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4796C6-B708-4B1F-9B10-E453EBD22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39495"/>
            <a:ext cx="10515600" cy="1012412"/>
          </a:xfrm>
        </p:spPr>
        <p:txBody>
          <a:bodyPr>
            <a:normAutofit/>
          </a:bodyPr>
          <a:lstStyle/>
          <a:p>
            <a:pPr algn="ctr"/>
            <a:r>
              <a:rPr lang="en-US" altLang="zh-TW" sz="2800" b="0" i="0" dirty="0">
                <a:effectLst/>
                <a:latin typeface="Noto Sans CJK TC"/>
              </a:rPr>
              <a:t>NHS</a:t>
            </a:r>
            <a:r>
              <a:rPr lang="zh-TW" altLang="en-US" sz="2800" b="0" i="0" dirty="0">
                <a:effectLst/>
                <a:latin typeface="Noto Sans CJK TC"/>
              </a:rPr>
              <a:t>（</a:t>
            </a:r>
            <a:r>
              <a:rPr lang="en-US" altLang="zh-TW" sz="2800" b="0" i="0" dirty="0">
                <a:effectLst/>
                <a:latin typeface="Noto Sans CJK TC"/>
              </a:rPr>
              <a:t>National Health Service</a:t>
            </a:r>
            <a:r>
              <a:rPr lang="zh-TW" altLang="en-US" sz="2800" b="0" i="0" dirty="0">
                <a:effectLst/>
                <a:latin typeface="Noto Sans CJK TC"/>
              </a:rPr>
              <a:t>）</a:t>
            </a:r>
            <a:endParaRPr lang="zh-TW" altLang="en-US" sz="28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AA2492-A8A3-4B19-98A5-98D91DDB5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821" y="1465057"/>
            <a:ext cx="10515600" cy="4351338"/>
          </a:xfrm>
        </p:spPr>
        <p:txBody>
          <a:bodyPr>
            <a:normAutofit/>
          </a:bodyPr>
          <a:lstStyle/>
          <a:p>
            <a:pPr algn="l"/>
            <a:r>
              <a:rPr lang="en-US" altLang="zh-TW" sz="2400" b="0" i="0" dirty="0">
                <a:effectLst/>
                <a:latin typeface="Noto Sans CJK TC"/>
              </a:rPr>
              <a:t>NHS</a:t>
            </a:r>
            <a:r>
              <a:rPr lang="zh-TW" altLang="en-US" sz="2400" b="0" i="0" dirty="0">
                <a:effectLst/>
                <a:latin typeface="Noto Sans CJK TC"/>
              </a:rPr>
              <a:t>（</a:t>
            </a:r>
            <a:r>
              <a:rPr lang="en-US" altLang="zh-TW" sz="2400" b="0" i="0" dirty="0">
                <a:effectLst/>
                <a:latin typeface="Noto Sans CJK TC"/>
              </a:rPr>
              <a:t>National Health Service</a:t>
            </a:r>
            <a:r>
              <a:rPr lang="zh-TW" altLang="en-US" sz="2400" b="0" i="0" dirty="0">
                <a:effectLst/>
                <a:latin typeface="Noto Sans CJK TC"/>
              </a:rPr>
              <a:t>），即英國國家醫療保健服務，管理著英國所有的醫院、門診和醫務人員，為英國公民和長期居住者提供包含大部分疾病的公費醫療服務（不包括眼科和牙科）。 </a:t>
            </a:r>
            <a:endParaRPr lang="en-US" altLang="zh-TW" sz="2400" b="0" i="0" dirty="0">
              <a:effectLst/>
              <a:latin typeface="Noto Sans CJK TC"/>
            </a:endParaRPr>
          </a:p>
          <a:p>
            <a:pPr algn="l"/>
            <a:r>
              <a:rPr lang="zh-TW" altLang="en-US" sz="2400" b="0" i="0" dirty="0">
                <a:effectLst/>
                <a:latin typeface="Noto Sans CJK TC"/>
              </a:rPr>
              <a:t> 申請超過六個月的學生簽證時會被強制收取醫療附加費（</a:t>
            </a:r>
            <a:r>
              <a:rPr lang="en-US" altLang="zh-TW" sz="2400" b="0" i="0" dirty="0">
                <a:effectLst/>
                <a:latin typeface="Noto Sans CJK TC"/>
              </a:rPr>
              <a:t>Immigration Health Surcharge</a:t>
            </a:r>
            <a:r>
              <a:rPr lang="zh-TW" altLang="en-US" sz="2400" b="0" i="0" dirty="0">
                <a:effectLst/>
                <a:latin typeface="Noto Sans CJK TC"/>
              </a:rPr>
              <a:t>） 費用</a:t>
            </a:r>
            <a:r>
              <a:rPr lang="en-US" altLang="zh-TW" sz="2400" kern="0" spc="75" dirty="0">
                <a:effectLst/>
                <a:latin typeface="heiti sc light"/>
                <a:ea typeface="微軟正黑體" panose="020B0604030504040204" pitchFamily="34" charset="-120"/>
                <a:cs typeface="新細明體" panose="02020500000000000000" pitchFamily="18" charset="-120"/>
              </a:rPr>
              <a:t>470</a:t>
            </a:r>
            <a:r>
              <a:rPr lang="zh-TW" altLang="zh-TW" sz="2400" kern="0" spc="75" dirty="0">
                <a:effectLst/>
                <a:latin typeface="heiti sc light"/>
                <a:ea typeface="微軟正黑體" panose="020B0604030504040204" pitchFamily="34" charset="-120"/>
                <a:cs typeface="新細明體" panose="02020500000000000000" pitchFamily="18" charset="-120"/>
              </a:rPr>
              <a:t>英鎊</a:t>
            </a:r>
            <a:r>
              <a:rPr lang="zh-TW" altLang="en-US" sz="2400" b="0" i="0" dirty="0">
                <a:effectLst/>
                <a:latin typeface="Noto Sans CJK TC"/>
              </a:rPr>
              <a:t>。 繳費後可以獲得免費的</a:t>
            </a:r>
            <a:r>
              <a:rPr lang="en-US" altLang="zh-TW" sz="2400" b="0" i="0" dirty="0">
                <a:effectLst/>
                <a:latin typeface="Noto Sans CJK TC"/>
              </a:rPr>
              <a:t>NHS</a:t>
            </a:r>
            <a:r>
              <a:rPr lang="zh-TW" altLang="en-US" sz="2400" b="0" i="0" dirty="0">
                <a:effectLst/>
                <a:latin typeface="Noto Sans CJK TC"/>
              </a:rPr>
              <a:t>醫療服務。</a:t>
            </a:r>
            <a:endParaRPr lang="en-US" altLang="zh-TW" sz="2400" b="0" i="0" dirty="0">
              <a:effectLst/>
              <a:latin typeface="Noto Sans CJK TC"/>
            </a:endParaRPr>
          </a:p>
          <a:p>
            <a:pPr algn="l"/>
            <a:r>
              <a:rPr lang="zh-TW" altLang="en-US" sz="2400" b="0" i="0" dirty="0">
                <a:effectLst/>
                <a:latin typeface="Noto Sans CJK TC"/>
              </a:rPr>
              <a:t> </a:t>
            </a:r>
            <a:r>
              <a:rPr lang="en-US" altLang="zh-TW" sz="2400" b="0" i="0" dirty="0">
                <a:effectLst/>
                <a:latin typeface="Noto Sans CJK TC"/>
              </a:rPr>
              <a:t>GP</a:t>
            </a:r>
            <a:r>
              <a:rPr lang="zh-TW" altLang="en-US" sz="2400" b="0" i="0" dirty="0">
                <a:effectLst/>
                <a:latin typeface="Noto Sans CJK TC"/>
              </a:rPr>
              <a:t>（</a:t>
            </a:r>
            <a:r>
              <a:rPr lang="en-US" altLang="zh-TW" sz="2400" b="0" i="0" dirty="0">
                <a:effectLst/>
                <a:latin typeface="Noto Sans CJK TC"/>
              </a:rPr>
              <a:t>General Practitioner</a:t>
            </a:r>
            <a:r>
              <a:rPr lang="zh-TW" altLang="en-US" sz="2400" b="0" i="0" dirty="0">
                <a:effectLst/>
                <a:latin typeface="Noto Sans CJK TC"/>
              </a:rPr>
              <a:t>）是英國的社區醫生，在英國看病要先通過社區</a:t>
            </a:r>
            <a:endParaRPr lang="en-US" altLang="zh-TW" sz="2400" b="0" i="0" dirty="0">
              <a:effectLst/>
              <a:latin typeface="Noto Sans CJK TC"/>
            </a:endParaRPr>
          </a:p>
          <a:p>
            <a:pPr marL="0" indent="0" algn="l">
              <a:buNone/>
            </a:pPr>
            <a:r>
              <a:rPr lang="en-US" altLang="zh-TW" sz="2400" dirty="0">
                <a:latin typeface="Noto Sans CJK TC"/>
              </a:rPr>
              <a:t>   </a:t>
            </a:r>
            <a:r>
              <a:rPr lang="zh-TW" altLang="en-US" sz="2400" b="0" i="0" dirty="0">
                <a:effectLst/>
                <a:latin typeface="Noto Sans CJK TC"/>
              </a:rPr>
              <a:t>的</a:t>
            </a:r>
            <a:r>
              <a:rPr lang="en-US" altLang="zh-TW" sz="2400" b="0" i="0" dirty="0">
                <a:effectLst/>
                <a:latin typeface="Noto Sans CJK TC"/>
              </a:rPr>
              <a:t>GP</a:t>
            </a:r>
            <a:r>
              <a:rPr lang="zh-TW" altLang="en-US" sz="2400" b="0" i="0" dirty="0">
                <a:effectLst/>
                <a:latin typeface="Noto Sans CJK TC"/>
              </a:rPr>
              <a:t>推薦才能到醫院去做進一步檢查。</a:t>
            </a:r>
          </a:p>
          <a:p>
            <a:pPr algn="l"/>
            <a:r>
              <a:rPr lang="zh-TW" altLang="en-US" sz="2400" b="0" i="0" dirty="0">
                <a:effectLst/>
                <a:latin typeface="Noto Sans CJK TC"/>
              </a:rPr>
              <a:t>到達英國後需要儘快去距離居住地最近的</a:t>
            </a:r>
            <a:r>
              <a:rPr lang="en-US" altLang="zh-TW" sz="2400" b="0" i="0" dirty="0">
                <a:effectLst/>
                <a:latin typeface="Noto Sans CJK TC"/>
              </a:rPr>
              <a:t>GP</a:t>
            </a:r>
            <a:r>
              <a:rPr lang="zh-TW" altLang="en-US" sz="2400" b="0" i="0" dirty="0">
                <a:effectLst/>
                <a:latin typeface="Noto Sans CJK TC"/>
              </a:rPr>
              <a:t>註冊，註冊不需要提前預約。 如果學校設有健康醫療服務中心，也可直接在學校註冊。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885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1B664278-D569-4E8B-8A7B-1B03CC0DB15C}"/>
              </a:ext>
            </a:extLst>
          </p:cNvPr>
          <p:cNvSpPr txBox="1"/>
          <p:nvPr/>
        </p:nvSpPr>
        <p:spPr>
          <a:xfrm>
            <a:off x="1157844" y="2686331"/>
            <a:ext cx="9876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fontAlgn="base">
              <a:buNone/>
            </a:pPr>
            <a:r>
              <a:rPr lang="zh-TW" altLang="zh-TW" sz="3600" b="1" kern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隨身攜帶的行李中</a:t>
            </a:r>
            <a:endParaRPr lang="en-US" altLang="zh-TW" sz="3600" b="1" kern="0" dirty="0">
              <a:solidFill>
                <a:schemeClr val="accent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0" indent="0" algn="ctr" fontAlgn="base">
              <a:buNone/>
            </a:pPr>
            <a:r>
              <a:rPr lang="zh-TW" altLang="zh-TW" sz="3600" b="1" kern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帶好</a:t>
            </a:r>
            <a:r>
              <a:rPr lang="en-US" altLang="zh-TW" sz="3600" b="1" kern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CAS</a:t>
            </a:r>
            <a:r>
              <a:rPr lang="zh-TW" altLang="zh-TW" sz="3600" b="1" kern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，護照和</a:t>
            </a:r>
            <a:r>
              <a:rPr lang="en-US" altLang="zh-TW" sz="3600" b="1" kern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BRP</a:t>
            </a:r>
            <a:r>
              <a:rPr lang="zh-TW" altLang="zh-TW" sz="3600" b="1" kern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領取信</a:t>
            </a:r>
            <a:r>
              <a:rPr lang="en-US" altLang="zh-TW" sz="3600" b="1" kern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</a:p>
          <a:p>
            <a:pPr marL="0" indent="0" algn="ctr" fontAlgn="base">
              <a:buNone/>
            </a:pPr>
            <a:r>
              <a:rPr lang="zh-TW" altLang="zh-TW" sz="3600" b="1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小提醒：千萬不要託運！</a:t>
            </a:r>
            <a:endParaRPr lang="zh-TW" altLang="zh-TW" sz="3600" b="1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818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746</Words>
  <Application>Microsoft Office PowerPoint</Application>
  <PresentationFormat>寬螢幕</PresentationFormat>
  <Paragraphs>56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heiti sc light</vt:lpstr>
      <vt:lpstr>inherit</vt:lpstr>
      <vt:lpstr>Noto Sans CJK TC</vt:lpstr>
      <vt:lpstr>Arial</vt:lpstr>
      <vt:lpstr>Calibri</vt:lpstr>
      <vt:lpstr>Calibri Light</vt:lpstr>
      <vt:lpstr>Roboto</vt:lpstr>
      <vt:lpstr>Office 佈景主題</vt:lpstr>
      <vt:lpstr>Application Process 申請流程</vt:lpstr>
      <vt:lpstr>學生簽證 (Tier 4)</vt:lpstr>
      <vt:lpstr>BRP卡Biometric residence permits生物辨識晶片居留許可</vt:lpstr>
      <vt:lpstr>NHS（National Health Service）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Process申請流程 </dc:title>
  <dc:creator>Amy Lin</dc:creator>
  <cp:lastModifiedBy>Amy Lin</cp:lastModifiedBy>
  <cp:revision>14</cp:revision>
  <dcterms:created xsi:type="dcterms:W3CDTF">2022-02-23T07:00:47Z</dcterms:created>
  <dcterms:modified xsi:type="dcterms:W3CDTF">2022-10-17T11:36:09Z</dcterms:modified>
</cp:coreProperties>
</file>