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59" r:id="rId6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1" d="100"/>
          <a:sy n="81" d="100"/>
        </p:scale>
        <p:origin x="29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488065A-9DAB-497A-B49E-5FCF2FFEC7C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575E7E47-9EBF-4ACB-812B-052B4DADA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F510A51-38AE-4705-A74C-366A4D669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371B-760C-4C6A-80EA-E4CFC8F3D30E}" type="datetimeFigureOut">
              <a:rPr lang="zh-TW" altLang="en-US" smtClean="0"/>
              <a:t>2022/10/17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4BA77DA9-5D6C-4B4F-95A2-0A52D224C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19732F3F-738A-4736-A1D9-BD314BBBE6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2BCA-6891-492D-844D-37A60D11EC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890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0A63A9C-44FA-4283-A009-DDC5A75BD1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96495464-3C19-4C52-9781-4F70B0C25E1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0A38AC7-A743-4935-B7CC-E25EFEB267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371B-760C-4C6A-80EA-E4CFC8F3D30E}" type="datetimeFigureOut">
              <a:rPr lang="zh-TW" altLang="en-US" smtClean="0"/>
              <a:t>2022/10/17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E795C30-7D88-4514-BF36-3A8E71B4DF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60F14569-D340-4C8D-A4F1-DF5717F623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2BCA-6891-492D-844D-37A60D11EC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5775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5A5D55A3-4EAA-4263-94B1-096AEA9BC8D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58442D6A-D53D-4E1D-84A6-8D06A8C385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74C8A57-6C00-4C3D-8267-F991592B27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371B-760C-4C6A-80EA-E4CFC8F3D30E}" type="datetimeFigureOut">
              <a:rPr lang="zh-TW" altLang="en-US" smtClean="0"/>
              <a:t>2022/10/17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A0D773B-46D7-4F4B-BA4C-E1331C5BAC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1BFCAD0-C8BF-42CF-AEE9-B55B9909B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2BCA-6891-492D-844D-37A60D11EC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4510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090303B0-1C17-4EA2-AF7D-61AEE3E3F5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2F95AFD-1A1A-4092-890B-4791EDB23E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92308A13-674A-4C52-8A18-8130A56722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371B-760C-4C6A-80EA-E4CFC8F3D30E}" type="datetimeFigureOut">
              <a:rPr lang="zh-TW" altLang="en-US" smtClean="0"/>
              <a:t>2022/10/17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70A96BD0-E523-424F-BE1C-E8C20BE12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28D8FB3C-7BF2-4A8E-B147-C1B5E5FE27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2BCA-6891-492D-844D-37A60D11EC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392745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8C31368-0E3C-42DF-B163-807C3F7A13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F4C81F45-1CCC-49A0-97D3-09552F8583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BD8530D-6942-4B6B-9427-32012093A2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371B-760C-4C6A-80EA-E4CFC8F3D30E}" type="datetimeFigureOut">
              <a:rPr lang="zh-TW" altLang="en-US" smtClean="0"/>
              <a:t>2022/10/17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39FECD69-A960-42CF-BB36-85BEBF4DE3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0BB280D-6BD5-4935-8408-4BDD162D73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2BCA-6891-492D-844D-37A60D11EC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9028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BB5CEC8-552B-44E1-9E1C-053539335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8CE5121-EE6F-4E9E-ACC0-60380CB291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BCE65100-1A27-4FAF-9597-36D3FC8EB8A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1EB05E7-6281-4166-8762-824AAE7353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371B-760C-4C6A-80EA-E4CFC8F3D30E}" type="datetimeFigureOut">
              <a:rPr lang="zh-TW" altLang="en-US" smtClean="0"/>
              <a:t>2022/10/17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6211978D-CAA4-4960-981E-51E6221F64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25F123D-F273-4DF5-8340-54BCD932E9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2BCA-6891-492D-844D-37A60D11EC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12678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EA87DE5-33D1-4413-A79F-5FE723900C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C8682EE-65C6-458E-8810-4D758DCD5C7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CCE28300-2339-4A07-ABE9-774A14FC27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F9E877A9-3835-45D1-957F-D66C37F48C4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9A760B32-E158-43C1-9A92-BB1893EEAC4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765A841C-E1F4-4269-914A-FB1E467CE8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371B-760C-4C6A-80EA-E4CFC8F3D30E}" type="datetimeFigureOut">
              <a:rPr lang="zh-TW" altLang="en-US" smtClean="0"/>
              <a:t>2022/10/17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B225ACD-D8CD-42DC-A669-964FC6622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722353CB-C6B3-4828-AF7A-53724EB95D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2BCA-6891-492D-844D-37A60D11EC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380088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E4622E2-C534-4F50-941D-979A2A0FEA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98D4CD34-9226-4DDB-87A7-45F2BAC28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371B-760C-4C6A-80EA-E4CFC8F3D30E}" type="datetimeFigureOut">
              <a:rPr lang="zh-TW" altLang="en-US" smtClean="0"/>
              <a:t>2022/10/17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0E89E63-7F0A-4EC8-AFCC-EBC04EA9D0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DDF52D27-C726-4A77-B463-C53A9F1BE1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2BCA-6891-492D-844D-37A60D11EC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58013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810C8797-5FBF-4695-908C-74DAFB6B6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371B-760C-4C6A-80EA-E4CFC8F3D30E}" type="datetimeFigureOut">
              <a:rPr lang="zh-TW" altLang="en-US" smtClean="0"/>
              <a:t>2022/10/17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8D995B54-14A8-4716-A659-7DD7416835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26251BBD-C747-4F40-8D13-4B7603617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2BCA-6891-492D-844D-37A60D11EC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276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輔助字幕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66DFD7D-5245-485F-A3F5-7E566C1E07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8732E315-67D6-482E-976C-A2236FA58A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544D6A07-7106-4DFB-A92D-D8D81CF93D5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0F935551-B327-4450-92DA-E1AAF2AFCB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371B-760C-4C6A-80EA-E4CFC8F3D30E}" type="datetimeFigureOut">
              <a:rPr lang="zh-TW" altLang="en-US" smtClean="0"/>
              <a:t>2022/10/17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97DF9642-3F75-400B-B344-314B2875DC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D8839F19-6D4D-43C0-8879-3715E28DD2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2BCA-6891-492D-844D-37A60D11EC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3935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輔助字幕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E0D26D5-1D43-4D11-8EF5-62ABE9E676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8CAF7419-F383-493F-B5F7-D1547BB8247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326D59F6-7F82-4098-94CC-53D64E3C7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79068F0-E2B8-4534-A82F-8030BA9034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F7371B-760C-4C6A-80EA-E4CFC8F3D30E}" type="datetimeFigureOut">
              <a:rPr lang="zh-TW" altLang="en-US" smtClean="0"/>
              <a:t>2022/10/17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E38EC086-58E3-489F-8CAC-71AE20096F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3C23DC1C-984E-494A-89BC-E59B664B87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D2BCA-6891-492D-844D-37A60D11EC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185618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5995F389-3C47-4306-A8DA-2C67E027CF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2BB2683-E6A7-4D9F-B637-469D14A13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16169D6A-1ECC-4389-B373-4DC14408C7C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F7371B-760C-4C6A-80EA-E4CFC8F3D30E}" type="datetimeFigureOut">
              <a:rPr lang="zh-TW" altLang="en-US" smtClean="0"/>
              <a:t>2022/10/17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C409341-E6D6-432F-97EC-71E80BD1FA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3034A25-67F9-4ABE-BEA3-3DFD9E6420A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D2BCA-6891-492D-844D-37A60D11EC89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480796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>
            <a:extLst>
              <a:ext uri="{FF2B5EF4-FFF2-40B4-BE49-F238E27FC236}">
                <a16:creationId xmlns:a16="http://schemas.microsoft.com/office/drawing/2014/main" id="{44BF7FDB-EA47-4E67-8A5F-78F8BDB2CD5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863889"/>
          </a:xfrm>
        </p:spPr>
        <p:txBody>
          <a:bodyPr>
            <a:normAutofit/>
          </a:bodyPr>
          <a:lstStyle/>
          <a:p>
            <a:r>
              <a:rPr lang="en-US" altLang="zh-TW" sz="2800" dirty="0">
                <a:effectLst/>
                <a:latin typeface="+mn-lt"/>
                <a:ea typeface="Calibri" panose="020F0502020204030204" pitchFamily="34" charset="0"/>
                <a:cs typeface="Times New Roman" panose="02020603050405020304" pitchFamily="18" charset="0"/>
              </a:rPr>
              <a:t>Application Process </a:t>
            </a:r>
            <a:r>
              <a:rPr lang="zh-TW" altLang="zh-TW" sz="2800" dirty="0">
                <a:effectLst/>
                <a:latin typeface="+mn-lt"/>
                <a:ea typeface="新細明體" panose="02020500000000000000" pitchFamily="18" charset="-120"/>
                <a:cs typeface="Times New Roman" panose="02020603050405020304" pitchFamily="18" charset="0"/>
              </a:rPr>
              <a:t>申請流程</a:t>
            </a:r>
            <a:endParaRPr lang="zh-TW" altLang="en-US" sz="2800" dirty="0">
              <a:latin typeface="+mn-lt"/>
            </a:endParaRPr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4E103DC6-0E13-4D41-94A6-A133B280D4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63889"/>
            <a:ext cx="10515600" cy="5994111"/>
          </a:xfrm>
        </p:spPr>
        <p:txBody>
          <a:bodyPr>
            <a:normAutofit fontScale="25000" lnSpcReduction="20000"/>
          </a:bodyPr>
          <a:lstStyle/>
          <a:p>
            <a:pPr marL="342900" lvl="0" indent="-342900">
              <a:buFont typeface="+mj-lt"/>
              <a:buAutoNum type="arabicPeriod"/>
            </a:pPr>
            <a:r>
              <a:rPr lang="zh-TW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提交申請資料</a:t>
            </a:r>
            <a:endParaRPr lang="en-US" altLang="zh-TW" sz="64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540000" lvl="0" indent="0">
              <a:buFont typeface="+mj-lt"/>
              <a:buAutoNum type="arabicParenR"/>
            </a:pPr>
            <a:r>
              <a:rPr lang="en-US" altLang="zh-TW" sz="56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申請表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Application Form</a:t>
            </a:r>
            <a:endParaRPr lang="zh-TW" altLang="zh-TW" sz="64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540000" indent="0">
              <a:buFont typeface="+mj-lt"/>
              <a:buAutoNum type="arabicParenR"/>
            </a:pP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個人簡歷 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CV/Personal statement</a:t>
            </a:r>
            <a:endParaRPr lang="en-US" altLang="zh-TW" sz="6400" b="1" kern="100" dirty="0"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540000" indent="0">
              <a:buFont typeface="+mj-lt"/>
              <a:buAutoNum type="arabicParenR"/>
            </a:pP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推薦信 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Recommendation letter  (</a:t>
            </a: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掃描文件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altLang="zh-TW" sz="64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540000" indent="0">
              <a:buFont typeface="+mj-lt"/>
              <a:buAutoNum type="arabicParenR"/>
            </a:pP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雅思成績單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IELTS Result  (IELTS for </a:t>
            </a:r>
            <a:r>
              <a:rPr lang="en-US" altLang="zh-TW" sz="6400" b="1" kern="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UKVI-</a:t>
            </a:r>
            <a:r>
              <a:rPr lang="zh-TW" altLang="en-US" sz="6400" b="1" kern="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學術組 考試費用</a:t>
            </a:r>
            <a:r>
              <a:rPr lang="en-US" altLang="zh-TW" sz="6400" b="1" kern="100" dirty="0">
                <a:solidFill>
                  <a:srgbClr val="FF0000"/>
                </a:solidFill>
                <a:ea typeface="新細明體" panose="02020500000000000000" pitchFamily="18" charset="-120"/>
                <a:cs typeface="Times New Roman" panose="02020603050405020304" pitchFamily="18" charset="0"/>
              </a:rPr>
              <a:t>NTD7,900</a:t>
            </a:r>
            <a:r>
              <a:rPr lang="zh-TW" altLang="en-US" sz="6400" b="1" kern="100" dirty="0">
                <a:solidFill>
                  <a:srgbClr val="FF0000"/>
                </a:solidFill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) (</a:t>
            </a: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掃描文件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altLang="zh-TW" sz="64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540000" indent="0">
              <a:buFont typeface="+mj-lt"/>
              <a:buAutoNum type="arabicParenR"/>
            </a:pP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英文成績單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Transcription (English) (</a:t>
            </a: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掃描文件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</a:p>
          <a:p>
            <a:pPr marL="540000" indent="0">
              <a:buFont typeface="+mj-lt"/>
              <a:buAutoNum type="arabicParenR"/>
            </a:pP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護照影本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Passport copy (</a:t>
            </a: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掃描文件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  <a:endParaRPr lang="zh-TW" altLang="zh-TW" sz="64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zh-TW" altLang="zh-TW" sz="56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42900" lvl="0" indent="-342900">
              <a:buAutoNum type="arabicPeriod" startAt="2"/>
            </a:pP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學校</a:t>
            </a:r>
            <a:r>
              <a:rPr lang="zh-TW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錄取通知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 (Conditional offer Letter / Un-Conditional Offer Letter)</a:t>
            </a:r>
          </a:p>
          <a:p>
            <a:pPr marL="0" lvl="0" indent="0">
              <a:buNone/>
            </a:pPr>
            <a:r>
              <a:rPr lang="en-US" altLang="zh-TW" sz="56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         </a:t>
            </a:r>
            <a:r>
              <a:rPr lang="zh-TW" altLang="en-US" sz="64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通過以上申請資料</a:t>
            </a:r>
            <a:r>
              <a:rPr lang="en-US" altLang="zh-TW" sz="64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IELTS</a:t>
            </a:r>
            <a:r>
              <a:rPr lang="zh-TW" altLang="en-US" sz="64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達到</a:t>
            </a:r>
            <a:r>
              <a:rPr lang="en-US" altLang="zh-TW" sz="64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6.0 </a:t>
            </a:r>
            <a:r>
              <a:rPr lang="zh-TW" altLang="en-US" sz="64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  </a:t>
            </a:r>
            <a:r>
              <a:rPr lang="en-US" altLang="zh-TW" sz="64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- </a:t>
            </a:r>
            <a:r>
              <a:rPr lang="zh-TW" altLang="en-US" sz="64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收到錄取通知 </a:t>
            </a:r>
            <a:r>
              <a:rPr lang="en-US" altLang="zh-TW" sz="64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Unconditional Offer Letter </a:t>
            </a:r>
          </a:p>
          <a:p>
            <a:pPr marL="0" lvl="0" indent="0">
              <a:buNone/>
            </a:pP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         </a:t>
            </a:r>
            <a:r>
              <a:rPr lang="en-US" altLang="zh-TW" sz="64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IELTS </a:t>
            </a:r>
            <a:r>
              <a:rPr lang="zh-TW" altLang="en-US" sz="64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未達</a:t>
            </a:r>
            <a:r>
              <a:rPr lang="en-US" altLang="zh-TW" sz="64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6.0 </a:t>
            </a:r>
            <a:r>
              <a:rPr lang="zh-TW" altLang="en-US" sz="64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或</a:t>
            </a: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單項低於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5.5 -  </a:t>
            </a:r>
            <a:r>
              <a:rPr lang="zh-TW" altLang="en-US" sz="64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收到錄取通知 </a:t>
            </a:r>
            <a:r>
              <a:rPr lang="en-US" altLang="zh-TW" sz="64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Conditional Offer Letter </a:t>
            </a:r>
            <a:endParaRPr lang="en-US" altLang="zh-TW" sz="64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342900" lvl="0" indent="-342900">
              <a:buFont typeface="+mj-lt"/>
              <a:buAutoNum type="arabicPeriod"/>
            </a:pPr>
            <a:endParaRPr lang="zh-TW" altLang="zh-TW" sz="64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3. </a:t>
            </a:r>
            <a:r>
              <a:rPr lang="zh-TW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申請語言課程</a:t>
            </a: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 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(EAP)</a:t>
            </a:r>
          </a:p>
          <a:p>
            <a:pPr marL="0" lvl="0" indent="0">
              <a:buNone/>
            </a:pP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       收到</a:t>
            </a:r>
            <a:r>
              <a:rPr lang="zh-TW" altLang="en-US" sz="64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錄取通知 </a:t>
            </a:r>
            <a:r>
              <a:rPr lang="en-US" altLang="zh-TW" sz="64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Conditional Offer Letter  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IELTS</a:t>
            </a: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總分低於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6.0.</a:t>
            </a: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單項低於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5.5, </a:t>
            </a: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可申請語言課程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EAP, </a:t>
            </a: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通過內部考試後可直</a:t>
            </a:r>
            <a:endParaRPr lang="en-US" altLang="zh-TW" sz="64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TW" sz="64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       </a:t>
            </a: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接入學上課 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無需再通過外部</a:t>
            </a:r>
            <a:r>
              <a:rPr lang="en-US" altLang="zh-TW" sz="64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IELTS</a:t>
            </a:r>
            <a:r>
              <a:rPr lang="zh-TW" altLang="en-US" sz="64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考試</a:t>
            </a:r>
            <a:r>
              <a:rPr lang="en-US" altLang="zh-TW" sz="6400" b="1" kern="100" dirty="0">
                <a:ea typeface="新細明體" panose="02020500000000000000" pitchFamily="18" charset="-120"/>
                <a:cs typeface="Times New Roman" panose="02020603050405020304" pitchFamily="18" charset="0"/>
              </a:rPr>
              <a:t>)</a:t>
            </a:r>
          </a:p>
          <a:p>
            <a:pPr marL="0" lvl="0" indent="0">
              <a:buNone/>
            </a:pPr>
            <a:endParaRPr lang="en-US" altLang="zh-TW" sz="64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lvl="0" indent="0">
              <a:buNone/>
            </a:pP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4. </a:t>
            </a: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換取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CAS (Confirmation of Acceptance for Studies)</a:t>
            </a: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準備簽証</a:t>
            </a:r>
          </a:p>
          <a:p>
            <a:pPr marL="0" lvl="0" indent="0">
              <a:buNone/>
            </a:pP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     通過語言課程或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IELTS</a:t>
            </a: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達到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6.0,</a:t>
            </a: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於繳學費後可申請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CAS</a:t>
            </a: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或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Unconditional Offer</a:t>
            </a:r>
          </a:p>
          <a:p>
            <a:pPr marL="0" lvl="0" indent="0">
              <a:buNone/>
            </a:pP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    提供 掃描文件 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- CAS </a:t>
            </a: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申請書供完整英文成績單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(</a:t>
            </a: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含最後一學期</a:t>
            </a:r>
            <a:r>
              <a:rPr lang="en-US" altLang="zh-TW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) /EAP</a:t>
            </a:r>
            <a:r>
              <a:rPr lang="zh-TW" altLang="en-US" sz="64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及學費繳費証明</a:t>
            </a:r>
            <a:endParaRPr lang="zh-TW" altLang="zh-TW" sz="64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r>
              <a:rPr lang="en-US" altLang="zh-TW" sz="1800" b="1" kern="100" dirty="0">
                <a:effectLst/>
                <a:ea typeface="新細明體" panose="02020500000000000000" pitchFamily="18" charset="-120"/>
                <a:cs typeface="Times New Roman" panose="02020603050405020304" pitchFamily="18" charset="0"/>
              </a:rPr>
              <a:t> </a:t>
            </a:r>
            <a:endParaRPr lang="zh-TW" altLang="zh-TW" sz="1800" b="1" kern="100" dirty="0">
              <a:effectLst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2430215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91E456C5-B358-4B11-84C1-9C585296B0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03869"/>
            <a:ext cx="10515600" cy="774906"/>
          </a:xfrm>
        </p:spPr>
        <p:txBody>
          <a:bodyPr>
            <a:normAutofit/>
          </a:bodyPr>
          <a:lstStyle/>
          <a:p>
            <a:r>
              <a:rPr lang="zh-TW" altLang="en-US" sz="2800" b="1" dirty="0">
                <a:latin typeface="+mn-lt"/>
              </a:rPr>
              <a:t>學生簽證 </a:t>
            </a:r>
            <a:r>
              <a:rPr lang="en-US" altLang="zh-TW" sz="2800" b="1" dirty="0">
                <a:latin typeface="+mn-lt"/>
              </a:rPr>
              <a:t>(Tier 4)</a:t>
            </a:r>
            <a:endParaRPr lang="zh-TW" altLang="en-US" sz="2800" b="1" dirty="0">
              <a:latin typeface="+mn-lt"/>
            </a:endParaRP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563FDAD4-347D-4090-B805-C977A47CB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3196" y="978170"/>
            <a:ext cx="10930247" cy="520887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zh-TW" altLang="en-US" b="1" dirty="0"/>
              <a:t>準備文件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/>
              <a:t>護照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/>
              <a:t>學校入學許可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/>
              <a:t>英文版財力證明  </a:t>
            </a:r>
            <a:r>
              <a:rPr lang="en-US" altLang="zh-TW" b="1" dirty="0"/>
              <a:t>– </a:t>
            </a:r>
            <a:r>
              <a:rPr lang="zh-TW" altLang="en-US" b="1" dirty="0"/>
              <a:t>學費</a:t>
            </a:r>
            <a:r>
              <a:rPr lang="en-US" altLang="zh-TW" b="1" dirty="0"/>
              <a:t>+</a:t>
            </a:r>
            <a:r>
              <a:rPr lang="zh-TW" altLang="en-US" b="1" dirty="0"/>
              <a:t>生活費 （若是已交付學費訂金可以扣除）</a:t>
            </a:r>
            <a:endParaRPr lang="en-US" altLang="zh-TW" b="1" dirty="0"/>
          </a:p>
          <a:p>
            <a:pPr marL="0" indent="0">
              <a:buNone/>
            </a:pPr>
            <a:r>
              <a:rPr lang="en-US" altLang="zh-TW" b="1" dirty="0"/>
              <a:t>         </a:t>
            </a:r>
            <a:r>
              <a:rPr lang="zh-TW" altLang="en-US" b="1" dirty="0"/>
              <a:t>倫敦生活費每月 </a:t>
            </a:r>
            <a:r>
              <a:rPr lang="en-US" altLang="zh-TW" b="1" dirty="0"/>
              <a:t>£1,334</a:t>
            </a:r>
            <a:r>
              <a:rPr lang="zh-TW" altLang="en-US" b="1" dirty="0"/>
              <a:t>、其他城市每月 </a:t>
            </a:r>
            <a:r>
              <a:rPr lang="en-US" altLang="zh-TW" b="1" dirty="0"/>
              <a:t>£1,023 -</a:t>
            </a:r>
            <a:r>
              <a:rPr lang="zh-TW" altLang="en-US" b="1" dirty="0"/>
              <a:t>需</a:t>
            </a:r>
            <a:r>
              <a:rPr lang="en-US" altLang="zh-TW" b="1" dirty="0"/>
              <a:t>9</a:t>
            </a:r>
            <a:r>
              <a:rPr lang="zh-TW" altLang="en-US" b="1" dirty="0"/>
              <a:t>個月</a:t>
            </a:r>
            <a:endParaRPr lang="en-US" altLang="zh-TW" b="1" dirty="0"/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/>
              <a:t>英文版畢業證書</a:t>
            </a:r>
          </a:p>
          <a:p>
            <a:pPr marL="514350" indent="-514350">
              <a:buFont typeface="+mj-lt"/>
              <a:buAutoNum type="arabicPeriod"/>
            </a:pPr>
            <a:r>
              <a:rPr lang="zh-TW" altLang="en-US" b="1" dirty="0"/>
              <a:t>英文成績 </a:t>
            </a:r>
            <a:r>
              <a:rPr lang="en-US" altLang="zh-TW" b="1" dirty="0"/>
              <a:t>(IELTS)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zh-TW" b="1" dirty="0"/>
              <a:t>CAS</a:t>
            </a:r>
            <a:r>
              <a:rPr lang="zh-TW" altLang="en-US" b="1" dirty="0"/>
              <a:t>文件 </a:t>
            </a:r>
            <a:r>
              <a:rPr lang="en-US" altLang="zh-TW" b="1" dirty="0"/>
              <a:t>(Confirmation for Acceptance of Study)</a:t>
            </a:r>
          </a:p>
          <a:p>
            <a:pPr marL="0" indent="0">
              <a:buNone/>
            </a:pPr>
            <a:r>
              <a:rPr lang="zh-TW" altLang="en-US" b="1" dirty="0"/>
              <a:t>        費用 </a:t>
            </a:r>
            <a:r>
              <a:rPr lang="en-US" altLang="zh-TW" b="1" dirty="0"/>
              <a:t>£348 / </a:t>
            </a:r>
            <a:r>
              <a:rPr lang="zh-TW" altLang="en-US" b="1" dirty="0"/>
              <a:t>時間 </a:t>
            </a:r>
            <a:r>
              <a:rPr lang="en-US" altLang="zh-TW" b="1" dirty="0"/>
              <a:t>3</a:t>
            </a:r>
            <a:r>
              <a:rPr lang="zh-TW" altLang="en-US" b="1" dirty="0"/>
              <a:t>週</a:t>
            </a:r>
            <a:endParaRPr lang="en-US" altLang="zh-TW" b="1" dirty="0"/>
          </a:p>
          <a:p>
            <a:pPr marL="0" indent="0">
              <a:lnSpc>
                <a:spcPct val="120000"/>
              </a:lnSpc>
              <a:buNone/>
            </a:pPr>
            <a:r>
              <a:rPr lang="zh-TW" altLang="en-US" sz="2100" b="1" dirty="0"/>
              <a:t>備註</a:t>
            </a:r>
            <a:r>
              <a:rPr lang="en-US" altLang="zh-TW" sz="2100" b="1" dirty="0"/>
              <a:t>: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zh-TW" altLang="en-US" sz="2100" b="1" dirty="0"/>
              <a:t>財力証明必需是台幣或外幣帳戶</a:t>
            </a:r>
            <a:r>
              <a:rPr lang="en-US" altLang="zh-TW" sz="2100" b="1" dirty="0"/>
              <a:t>(</a:t>
            </a:r>
            <a:r>
              <a:rPr lang="zh-TW" altLang="en-US" sz="2100" b="1" dirty="0"/>
              <a:t>活期存款</a:t>
            </a:r>
            <a:r>
              <a:rPr lang="en-US" altLang="zh-TW" sz="2100" b="1" dirty="0"/>
              <a:t>-</a:t>
            </a:r>
            <a:r>
              <a:rPr lang="zh-TW" altLang="en-US" sz="2100" b="1" dirty="0"/>
              <a:t>定期不可</a:t>
            </a:r>
            <a:r>
              <a:rPr lang="en-US" altLang="zh-TW" sz="2100" b="1" dirty="0"/>
              <a:t>), </a:t>
            </a:r>
            <a:r>
              <a:rPr lang="zh-TW" altLang="en-US" sz="2100" b="1" dirty="0"/>
              <a:t>不接受股票</a:t>
            </a:r>
            <a:r>
              <a:rPr lang="en-US" altLang="zh-TW" sz="2100" b="1" dirty="0"/>
              <a:t>.</a:t>
            </a:r>
            <a:r>
              <a:rPr lang="zh-TW" altLang="en-US" sz="2100" b="1" dirty="0"/>
              <a:t>基金</a:t>
            </a:r>
            <a:r>
              <a:rPr lang="en-US" altLang="zh-TW" sz="2100" b="1" dirty="0"/>
              <a:t>,</a:t>
            </a:r>
            <a:r>
              <a:rPr lang="zh-TW" altLang="en-US" sz="2100" b="1" dirty="0"/>
              <a:t>債券等</a:t>
            </a:r>
            <a:r>
              <a:rPr lang="en-US" altLang="zh-TW" sz="2100" b="1" dirty="0"/>
              <a:t>, </a:t>
            </a:r>
            <a:r>
              <a:rPr lang="zh-TW" altLang="en-US" sz="2100" b="1" dirty="0"/>
              <a:t>學生或學生家長的帳戶都可以接受。</a:t>
            </a:r>
            <a:endParaRPr lang="en-US" altLang="zh-TW" sz="2100" b="1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zh-TW" altLang="en-US" sz="2100" b="1" dirty="0"/>
              <a:t>最晚請在辦簽証前一個月將所需要的金額存入銀行</a:t>
            </a:r>
            <a:r>
              <a:rPr lang="en-US" altLang="zh-TW" sz="2100" b="1" dirty="0"/>
              <a:t>, </a:t>
            </a:r>
            <a:r>
              <a:rPr lang="zh-TW" altLang="en-US" sz="2100" b="1" dirty="0"/>
              <a:t>帳戶中的存款餘額至少連續</a:t>
            </a:r>
            <a:r>
              <a:rPr lang="en-US" altLang="zh-TW" sz="2100" b="1" dirty="0"/>
              <a:t>28</a:t>
            </a:r>
            <a:r>
              <a:rPr lang="zh-TW" altLang="en-US" sz="2100" b="1" dirty="0"/>
              <a:t>天不能低於規定金額</a:t>
            </a:r>
            <a:r>
              <a:rPr lang="en-US" altLang="zh-TW" sz="2100" b="1" dirty="0"/>
              <a:t>, </a:t>
            </a:r>
            <a:r>
              <a:rPr lang="zh-TW" altLang="en-US" sz="2100" b="1" dirty="0"/>
              <a:t>如果中間有低 於規定金額</a:t>
            </a:r>
            <a:r>
              <a:rPr lang="en-US" altLang="zh-TW" sz="2100" b="1" dirty="0"/>
              <a:t>, </a:t>
            </a:r>
            <a:r>
              <a:rPr lang="zh-TW" altLang="en-US" sz="2100" b="1" dirty="0"/>
              <a:t>時間就重新計算</a:t>
            </a:r>
            <a:endParaRPr lang="en-US" altLang="zh-TW" sz="2100" b="1" dirty="0"/>
          </a:p>
          <a:p>
            <a:pPr>
              <a:lnSpc>
                <a:spcPct val="120000"/>
              </a:lnSpc>
              <a:buFontTx/>
              <a:buChar char="-"/>
            </a:pPr>
            <a:r>
              <a:rPr lang="zh-TW" altLang="en-US" sz="2100" b="1" dirty="0"/>
              <a:t>辦簽証前一週申請交易紀錄 </a:t>
            </a:r>
            <a:r>
              <a:rPr lang="en-US" altLang="zh-TW" sz="2100" b="1" dirty="0"/>
              <a:t>(</a:t>
            </a:r>
            <a:r>
              <a:rPr lang="zh-TW" altLang="en-US" sz="2100" b="1" dirty="0"/>
              <a:t>存款餘額不能低於財力証明規定金額</a:t>
            </a:r>
            <a:r>
              <a:rPr lang="en-US" altLang="zh-TW" sz="2100" b="1" dirty="0"/>
              <a:t>)</a:t>
            </a:r>
          </a:p>
          <a:p>
            <a:pPr>
              <a:lnSpc>
                <a:spcPct val="120000"/>
              </a:lnSpc>
              <a:buFontTx/>
              <a:buChar char="-"/>
            </a:pPr>
            <a:r>
              <a:rPr lang="zh-TW" altLang="en-US" sz="2100" b="1" dirty="0"/>
              <a:t>使用家長的帳戶開立財力証明</a:t>
            </a:r>
            <a:r>
              <a:rPr lang="en-US" altLang="zh-TW" sz="2100" b="1" dirty="0"/>
              <a:t>, </a:t>
            </a:r>
            <a:r>
              <a:rPr lang="zh-TW" altLang="en-US" sz="2100" b="1" dirty="0"/>
              <a:t>必需到戶政事務所申請一份英文版的戶籍謄本</a:t>
            </a:r>
          </a:p>
          <a:p>
            <a:pPr>
              <a:lnSpc>
                <a:spcPct val="120000"/>
              </a:lnSpc>
              <a:buFontTx/>
              <a:buChar char="-"/>
            </a:pPr>
            <a:endParaRPr lang="en-US" altLang="zh-TW" sz="2100" b="1" dirty="0"/>
          </a:p>
          <a:p>
            <a:pPr>
              <a:buFontTx/>
              <a:buChar char="-"/>
            </a:pPr>
            <a:endParaRPr lang="en-US" altLang="zh-TW" sz="2100" b="1" dirty="0"/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5643092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5992962-3927-4AFA-977B-C03B907844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7507"/>
            <a:ext cx="10515600" cy="1094436"/>
          </a:xfrm>
        </p:spPr>
        <p:txBody>
          <a:bodyPr>
            <a:normAutofit/>
          </a:bodyPr>
          <a:lstStyle/>
          <a:p>
            <a:r>
              <a:rPr lang="en-US" altLang="zh-TW" sz="2800" b="1" kern="0" dirty="0">
                <a:solidFill>
                  <a:srgbClr val="3E3E3E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BRP</a:t>
            </a:r>
            <a:r>
              <a:rPr lang="zh-TW" altLang="zh-TW" sz="2800" b="1" kern="0" dirty="0">
                <a:solidFill>
                  <a:srgbClr val="3E3E3E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卡</a:t>
            </a:r>
            <a:r>
              <a:rPr lang="en-US" altLang="zh-TW" sz="2800" kern="0" dirty="0">
                <a:solidFill>
                  <a:srgbClr val="3E3E3E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Biometric residence permits</a:t>
            </a:r>
            <a:r>
              <a:rPr lang="zh-TW" altLang="zh-TW" sz="2800" kern="0" dirty="0">
                <a:solidFill>
                  <a:srgbClr val="3E3E3E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生物辨識晶片居留許可</a:t>
            </a:r>
            <a:endParaRPr lang="zh-TW" altLang="en-US" sz="2800" dirty="0"/>
          </a:p>
        </p:txBody>
      </p:sp>
      <p:sp>
        <p:nvSpPr>
          <p:cNvPr id="5" name="內容版面配置區 4">
            <a:extLst>
              <a:ext uri="{FF2B5EF4-FFF2-40B4-BE49-F238E27FC236}">
                <a16:creationId xmlns:a16="http://schemas.microsoft.com/office/drawing/2014/main" id="{00FE2ECF-2BB0-43FF-A78B-485A7DE2A1B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96291"/>
            <a:ext cx="10515600" cy="4953805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zh-TW" altLang="zh-TW" sz="2600" b="1" kern="0" dirty="0">
                <a:solidFill>
                  <a:srgbClr val="808080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按照英國政府規定，以下幾類人群需持有</a:t>
            </a:r>
            <a:r>
              <a:rPr lang="en-US" altLang="zh-TW" sz="2600" b="1" kern="0" dirty="0">
                <a:solidFill>
                  <a:srgbClr val="808080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BRP</a:t>
            </a:r>
            <a:r>
              <a:rPr lang="zh-TW" altLang="zh-TW" sz="2600" b="1" kern="0" dirty="0">
                <a:solidFill>
                  <a:srgbClr val="808080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卡：</a:t>
            </a:r>
            <a:endParaRPr lang="zh-TW" altLang="zh-TW" sz="2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600" kern="0" dirty="0">
                <a:solidFill>
                  <a:srgbClr val="3E3E3E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1. </a:t>
            </a:r>
            <a:r>
              <a:rPr lang="zh-TW" altLang="zh-TW" sz="2600" kern="0" dirty="0">
                <a:solidFill>
                  <a:srgbClr val="3E3E3E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申請在英國停留時間</a:t>
            </a:r>
            <a:r>
              <a:rPr lang="zh-TW" altLang="zh-TW" sz="2600" b="1" kern="0" dirty="0">
                <a:solidFill>
                  <a:srgbClr val="E06666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六個月</a:t>
            </a:r>
            <a:r>
              <a:rPr lang="zh-TW" altLang="zh-TW" sz="2600" kern="0" dirty="0">
                <a:solidFill>
                  <a:srgbClr val="3E3E3E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以上的；</a:t>
            </a:r>
            <a:endParaRPr lang="zh-TW" altLang="zh-TW" sz="2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600" kern="0" dirty="0">
                <a:solidFill>
                  <a:srgbClr val="3E3E3E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2. </a:t>
            </a:r>
            <a:r>
              <a:rPr lang="zh-TW" altLang="zh-TW" sz="2600" kern="0" dirty="0">
                <a:solidFill>
                  <a:srgbClr val="3E3E3E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申請在英國定居的；</a:t>
            </a:r>
            <a:endParaRPr lang="zh-TW" altLang="zh-TW" sz="2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600" kern="0" dirty="0">
                <a:solidFill>
                  <a:srgbClr val="3E3E3E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3. </a:t>
            </a:r>
            <a:r>
              <a:rPr lang="zh-TW" altLang="zh-TW" sz="2600" kern="0" dirty="0">
                <a:solidFill>
                  <a:srgbClr val="3E3E3E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在英國境內，護照過期但需要繼續使用簽證的；</a:t>
            </a:r>
            <a:endParaRPr lang="zh-TW" altLang="zh-TW" sz="2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altLang="zh-TW" sz="2600" kern="0" dirty="0">
                <a:solidFill>
                  <a:srgbClr val="3E3E3E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4. </a:t>
            </a:r>
            <a:r>
              <a:rPr lang="zh-TW" altLang="zh-TW" sz="2600" kern="0" dirty="0">
                <a:solidFill>
                  <a:srgbClr val="3E3E3E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英國境內的非英國公民，無法使用原籍護照但需要離英旅行的。</a:t>
            </a:r>
            <a:endParaRPr lang="en-US" altLang="zh-TW" sz="2600" kern="0" dirty="0">
              <a:solidFill>
                <a:srgbClr val="3E3E3E"/>
              </a:solidFill>
              <a:effectLst/>
              <a:latin typeface="Roboto" panose="02000000000000000000" pitchFamily="2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endParaRPr lang="zh-TW" altLang="zh-TW" sz="26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pPr marL="0" indent="0" fontAlgn="base">
              <a:buNone/>
            </a:pPr>
            <a:r>
              <a:rPr lang="en-US" altLang="zh-TW" sz="2600" kern="0" dirty="0">
                <a:solidFill>
                  <a:srgbClr val="3E3E3E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Tier 4</a:t>
            </a:r>
            <a:r>
              <a:rPr lang="zh-TW" altLang="zh-TW" sz="2600" kern="0" dirty="0">
                <a:solidFill>
                  <a:srgbClr val="3E3E3E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學生簽證申請成功後，會收到一張允許在英逗留</a:t>
            </a:r>
            <a:r>
              <a:rPr lang="en-US" altLang="zh-TW" sz="2600" kern="0" dirty="0">
                <a:solidFill>
                  <a:srgbClr val="3E3E3E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30</a:t>
            </a:r>
            <a:r>
              <a:rPr lang="zh-TW" altLang="zh-TW" sz="2600" kern="0" dirty="0">
                <a:solidFill>
                  <a:srgbClr val="3E3E3E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天的臨時</a:t>
            </a:r>
            <a:r>
              <a:rPr lang="en-US" altLang="zh-TW" sz="2600" kern="0" dirty="0">
                <a:solidFill>
                  <a:srgbClr val="3E3E3E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Tier 4 </a:t>
            </a:r>
            <a:r>
              <a:rPr lang="zh-TW" altLang="zh-TW" sz="2600" kern="0" dirty="0">
                <a:solidFill>
                  <a:srgbClr val="3E3E3E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簽證，和</a:t>
            </a:r>
            <a:r>
              <a:rPr lang="en-US" altLang="zh-TW" sz="2600" kern="0" dirty="0">
                <a:solidFill>
                  <a:srgbClr val="3E3E3E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BRP Decision Letter</a:t>
            </a:r>
            <a:r>
              <a:rPr lang="zh-TW" altLang="zh-TW" sz="2600" kern="0" dirty="0">
                <a:solidFill>
                  <a:srgbClr val="3E3E3E"/>
                </a:solidFill>
                <a:effectLst/>
                <a:latin typeface="Roboto" panose="02000000000000000000" pitchFamily="2" charset="0"/>
                <a:ea typeface="新細明體" panose="02020500000000000000" pitchFamily="18" charset="-120"/>
                <a:cs typeface="新細明體" panose="02020500000000000000" pitchFamily="18" charset="-120"/>
              </a:rPr>
              <a:t>確認函。</a:t>
            </a:r>
            <a:endParaRPr lang="en-US" altLang="zh-TW" sz="2600" kern="0" dirty="0">
              <a:solidFill>
                <a:srgbClr val="3E3E3E"/>
              </a:solidFill>
              <a:effectLst/>
              <a:latin typeface="Roboto" panose="02000000000000000000" pitchFamily="2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marL="0" indent="0" fontAlgn="base">
              <a:buNone/>
            </a:pPr>
            <a:r>
              <a:rPr lang="zh-TW" altLang="zh-TW" sz="2600" kern="0" dirty="0">
                <a:solidFill>
                  <a:srgbClr val="30303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抵達英國後，需在</a:t>
            </a:r>
            <a:r>
              <a:rPr lang="en-US" altLang="zh-TW" sz="2600" b="1" kern="0" dirty="0">
                <a:solidFill>
                  <a:srgbClr val="303030"/>
                </a:solidFill>
                <a:effectLst/>
                <a:latin typeface="inherit"/>
                <a:ea typeface="新細明體" panose="02020500000000000000" pitchFamily="18" charset="-120"/>
                <a:cs typeface="新細明體" panose="02020500000000000000" pitchFamily="18" charset="-120"/>
              </a:rPr>
              <a:t>10</a:t>
            </a:r>
            <a:r>
              <a:rPr lang="zh-TW" altLang="zh-TW" sz="2600" b="1" kern="0" dirty="0">
                <a:solidFill>
                  <a:srgbClr val="303030"/>
                </a:solidFill>
                <a:effectLst/>
                <a:latin typeface="inherit"/>
                <a:ea typeface="新細明體" panose="02020500000000000000" pitchFamily="18" charset="-120"/>
                <a:cs typeface="新細明體" panose="02020500000000000000" pitchFamily="18" charset="-120"/>
              </a:rPr>
              <a:t>日內</a:t>
            </a:r>
            <a:r>
              <a:rPr lang="zh-TW" altLang="zh-TW" sz="2600" kern="0" dirty="0">
                <a:solidFill>
                  <a:srgbClr val="30303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到指定郵局領取</a:t>
            </a:r>
            <a:r>
              <a:rPr lang="en-US" altLang="zh-TW" sz="2600" kern="0" dirty="0">
                <a:solidFill>
                  <a:srgbClr val="30303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BRP (</a:t>
            </a:r>
            <a:r>
              <a:rPr lang="zh-TW" altLang="zh-TW" sz="2600" kern="0" dirty="0">
                <a:solidFill>
                  <a:srgbClr val="30303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有些大學是可以代收的，申請簽證時可以選擇直接學校領</a:t>
            </a:r>
            <a:r>
              <a:rPr lang="zh-TW" altLang="en-US" sz="2600" kern="0" dirty="0">
                <a:solidFill>
                  <a:srgbClr val="30303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）</a:t>
            </a:r>
            <a:endParaRPr lang="en-US" altLang="zh-TW" sz="2600" kern="0" dirty="0">
              <a:solidFill>
                <a:srgbClr val="30303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marL="0" indent="0" fontAlgn="base">
              <a:buNone/>
            </a:pPr>
            <a:r>
              <a:rPr lang="en-US" altLang="zh-TW" b="0" i="0" dirty="0">
                <a:solidFill>
                  <a:srgbClr val="3E3E3E"/>
                </a:solidFill>
                <a:effectLst/>
                <a:latin typeface="Roboto" panose="02000000000000000000" pitchFamily="2" charset="0"/>
              </a:rPr>
              <a:t>BRP</a:t>
            </a:r>
            <a:r>
              <a:rPr lang="zh-TW" altLang="en-US" b="0" i="0" dirty="0">
                <a:solidFill>
                  <a:srgbClr val="3E3E3E"/>
                </a:solidFill>
                <a:effectLst/>
                <a:latin typeface="Roboto" panose="02000000000000000000" pitchFamily="2" charset="0"/>
              </a:rPr>
              <a:t>卡十分重要！千萬不要遺失或者損壞，萬一不慎遺失或者損壞，也一定要</a:t>
            </a:r>
            <a:r>
              <a:rPr lang="zh-TW" altLang="en-US" b="1" i="0" dirty="0">
                <a:solidFill>
                  <a:srgbClr val="E06666"/>
                </a:solidFill>
                <a:effectLst/>
                <a:latin typeface="Roboto" panose="02000000000000000000" pitchFamily="2" charset="0"/>
              </a:rPr>
              <a:t>第一時間聯繫</a:t>
            </a:r>
            <a:r>
              <a:rPr lang="en-US" altLang="zh-TW" b="1" i="0" dirty="0">
                <a:solidFill>
                  <a:srgbClr val="E06666"/>
                </a:solidFill>
                <a:effectLst/>
                <a:latin typeface="Roboto" panose="02000000000000000000" pitchFamily="2" charset="0"/>
              </a:rPr>
              <a:t>Home Office</a:t>
            </a:r>
            <a:r>
              <a:rPr lang="zh-TW" altLang="en-US" b="1" i="0" dirty="0">
                <a:solidFill>
                  <a:srgbClr val="E06666"/>
                </a:solidFill>
                <a:effectLst/>
                <a:latin typeface="Roboto" panose="02000000000000000000" pitchFamily="2" charset="0"/>
              </a:rPr>
              <a:t>進行報備</a:t>
            </a:r>
            <a:r>
              <a:rPr lang="zh-TW" altLang="en-US" b="0" i="0" dirty="0">
                <a:solidFill>
                  <a:srgbClr val="3E3E3E"/>
                </a:solidFill>
                <a:effectLst/>
                <a:latin typeface="Roboto" panose="02000000000000000000" pitchFamily="2" charset="0"/>
              </a:rPr>
              <a:t>，之後進行補辦。</a:t>
            </a:r>
            <a:endParaRPr lang="en-US" altLang="zh-TW" sz="1800" kern="0" dirty="0">
              <a:solidFill>
                <a:srgbClr val="30303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fontAlgn="base"/>
            <a:endParaRPr lang="zh-TW" altLang="zh-TW" sz="1800" kern="100" dirty="0"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190442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E4796C6-B708-4B1F-9B10-E453EBD228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3821" y="139495"/>
            <a:ext cx="10515600" cy="1012412"/>
          </a:xfrm>
        </p:spPr>
        <p:txBody>
          <a:bodyPr>
            <a:normAutofit/>
          </a:bodyPr>
          <a:lstStyle/>
          <a:p>
            <a:pPr algn="ctr"/>
            <a:r>
              <a:rPr lang="en-US" altLang="zh-TW" sz="2800" b="0" i="0" dirty="0">
                <a:effectLst/>
                <a:latin typeface="Noto Sans CJK TC"/>
              </a:rPr>
              <a:t>NHS</a:t>
            </a:r>
            <a:r>
              <a:rPr lang="zh-TW" altLang="en-US" sz="2800" b="0" i="0" dirty="0">
                <a:effectLst/>
                <a:latin typeface="Noto Sans CJK TC"/>
              </a:rPr>
              <a:t>（</a:t>
            </a:r>
            <a:r>
              <a:rPr lang="en-US" altLang="zh-TW" sz="2800" b="0" i="0" dirty="0">
                <a:effectLst/>
                <a:latin typeface="Noto Sans CJK TC"/>
              </a:rPr>
              <a:t>National Health Service</a:t>
            </a:r>
            <a:r>
              <a:rPr lang="zh-TW" altLang="en-US" sz="2800" b="0" i="0" dirty="0">
                <a:effectLst/>
                <a:latin typeface="Noto Sans CJK TC"/>
              </a:rPr>
              <a:t>）</a:t>
            </a:r>
            <a:endParaRPr lang="zh-TW" altLang="en-US" sz="2800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FAA2492-A8A3-4B19-98A5-98D91DDB59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3821" y="1465057"/>
            <a:ext cx="10515600" cy="4351338"/>
          </a:xfrm>
        </p:spPr>
        <p:txBody>
          <a:bodyPr>
            <a:normAutofit/>
          </a:bodyPr>
          <a:lstStyle/>
          <a:p>
            <a:pPr algn="l"/>
            <a:r>
              <a:rPr lang="en-US" altLang="zh-TW" sz="2400" b="0" i="0" dirty="0">
                <a:effectLst/>
                <a:latin typeface="Noto Sans CJK TC"/>
              </a:rPr>
              <a:t>NHS</a:t>
            </a:r>
            <a:r>
              <a:rPr lang="zh-TW" altLang="en-US" sz="2400" b="0" i="0" dirty="0">
                <a:effectLst/>
                <a:latin typeface="Noto Sans CJK TC"/>
              </a:rPr>
              <a:t>（</a:t>
            </a:r>
            <a:r>
              <a:rPr lang="en-US" altLang="zh-TW" sz="2400" b="0" i="0" dirty="0">
                <a:effectLst/>
                <a:latin typeface="Noto Sans CJK TC"/>
              </a:rPr>
              <a:t>National Health Service</a:t>
            </a:r>
            <a:r>
              <a:rPr lang="zh-TW" altLang="en-US" sz="2400" b="0" i="0" dirty="0">
                <a:effectLst/>
                <a:latin typeface="Noto Sans CJK TC"/>
              </a:rPr>
              <a:t>），即英國國家醫療保健服務，管理著英國所有的醫院、門診和醫務人員，為英國公民和長期居住者提供包含大部分疾病的公費醫療服務（不包括眼科和牙科）。 </a:t>
            </a:r>
            <a:endParaRPr lang="en-US" altLang="zh-TW" sz="2400" b="0" i="0" dirty="0">
              <a:effectLst/>
              <a:latin typeface="Noto Sans CJK TC"/>
            </a:endParaRPr>
          </a:p>
          <a:p>
            <a:pPr algn="l"/>
            <a:r>
              <a:rPr lang="zh-TW" altLang="en-US" sz="2400" b="0" i="0" dirty="0">
                <a:effectLst/>
                <a:latin typeface="Noto Sans CJK TC"/>
              </a:rPr>
              <a:t> 申請超過六個月的學生簽證時會被強制收取醫療附加費（</a:t>
            </a:r>
            <a:r>
              <a:rPr lang="en-US" altLang="zh-TW" sz="2400" b="0" i="0" dirty="0">
                <a:effectLst/>
                <a:latin typeface="Noto Sans CJK TC"/>
              </a:rPr>
              <a:t>Immigration Health Surcharge</a:t>
            </a:r>
            <a:r>
              <a:rPr lang="zh-TW" altLang="en-US" sz="2400" b="0" i="0" dirty="0">
                <a:effectLst/>
                <a:latin typeface="Noto Sans CJK TC"/>
              </a:rPr>
              <a:t>） 費用</a:t>
            </a:r>
            <a:r>
              <a:rPr lang="en-US" altLang="zh-TW" sz="2400" kern="0" spc="75" dirty="0">
                <a:effectLst/>
                <a:latin typeface="heiti sc light"/>
                <a:ea typeface="微軟正黑體" panose="020B0604030504040204" pitchFamily="34" charset="-120"/>
                <a:cs typeface="新細明體" panose="02020500000000000000" pitchFamily="18" charset="-120"/>
              </a:rPr>
              <a:t>470</a:t>
            </a:r>
            <a:r>
              <a:rPr lang="zh-TW" altLang="zh-TW" sz="2400" kern="0" spc="75" dirty="0">
                <a:effectLst/>
                <a:latin typeface="heiti sc light"/>
                <a:ea typeface="微軟正黑體" panose="020B0604030504040204" pitchFamily="34" charset="-120"/>
                <a:cs typeface="新細明體" panose="02020500000000000000" pitchFamily="18" charset="-120"/>
              </a:rPr>
              <a:t>英鎊</a:t>
            </a:r>
            <a:r>
              <a:rPr lang="zh-TW" altLang="en-US" sz="2400" b="0" i="0" dirty="0">
                <a:effectLst/>
                <a:latin typeface="Noto Sans CJK TC"/>
              </a:rPr>
              <a:t>。 繳費後可以獲得免費的</a:t>
            </a:r>
            <a:r>
              <a:rPr lang="en-US" altLang="zh-TW" sz="2400" b="0" i="0" dirty="0">
                <a:effectLst/>
                <a:latin typeface="Noto Sans CJK TC"/>
              </a:rPr>
              <a:t>NHS</a:t>
            </a:r>
            <a:r>
              <a:rPr lang="zh-TW" altLang="en-US" sz="2400" b="0" i="0" dirty="0">
                <a:effectLst/>
                <a:latin typeface="Noto Sans CJK TC"/>
              </a:rPr>
              <a:t>醫療服務。</a:t>
            </a:r>
            <a:endParaRPr lang="en-US" altLang="zh-TW" sz="2400" b="0" i="0" dirty="0">
              <a:effectLst/>
              <a:latin typeface="Noto Sans CJK TC"/>
            </a:endParaRPr>
          </a:p>
          <a:p>
            <a:pPr algn="l"/>
            <a:r>
              <a:rPr lang="zh-TW" altLang="en-US" sz="2400" b="0" i="0" dirty="0">
                <a:effectLst/>
                <a:latin typeface="Noto Sans CJK TC"/>
              </a:rPr>
              <a:t> </a:t>
            </a:r>
            <a:r>
              <a:rPr lang="en-US" altLang="zh-TW" sz="2400" b="0" i="0" dirty="0">
                <a:effectLst/>
                <a:latin typeface="Noto Sans CJK TC"/>
              </a:rPr>
              <a:t>GP</a:t>
            </a:r>
            <a:r>
              <a:rPr lang="zh-TW" altLang="en-US" sz="2400" b="0" i="0" dirty="0">
                <a:effectLst/>
                <a:latin typeface="Noto Sans CJK TC"/>
              </a:rPr>
              <a:t>（</a:t>
            </a:r>
            <a:r>
              <a:rPr lang="en-US" altLang="zh-TW" sz="2400" b="0" i="0" dirty="0">
                <a:effectLst/>
                <a:latin typeface="Noto Sans CJK TC"/>
              </a:rPr>
              <a:t>General Practitioner</a:t>
            </a:r>
            <a:r>
              <a:rPr lang="zh-TW" altLang="en-US" sz="2400" b="0" i="0" dirty="0">
                <a:effectLst/>
                <a:latin typeface="Noto Sans CJK TC"/>
              </a:rPr>
              <a:t>）是英國的社區醫生，在英國看病要先通過社區</a:t>
            </a:r>
            <a:endParaRPr lang="en-US" altLang="zh-TW" sz="2400" b="0" i="0" dirty="0">
              <a:effectLst/>
              <a:latin typeface="Noto Sans CJK TC"/>
            </a:endParaRPr>
          </a:p>
          <a:p>
            <a:pPr marL="0" indent="0" algn="l">
              <a:buNone/>
            </a:pPr>
            <a:r>
              <a:rPr lang="en-US" altLang="zh-TW" sz="2400" dirty="0">
                <a:latin typeface="Noto Sans CJK TC"/>
              </a:rPr>
              <a:t>   </a:t>
            </a:r>
            <a:r>
              <a:rPr lang="zh-TW" altLang="en-US" sz="2400" b="0" i="0" dirty="0">
                <a:effectLst/>
                <a:latin typeface="Noto Sans CJK TC"/>
              </a:rPr>
              <a:t>的</a:t>
            </a:r>
            <a:r>
              <a:rPr lang="en-US" altLang="zh-TW" sz="2400" b="0" i="0" dirty="0">
                <a:effectLst/>
                <a:latin typeface="Noto Sans CJK TC"/>
              </a:rPr>
              <a:t>GP</a:t>
            </a:r>
            <a:r>
              <a:rPr lang="zh-TW" altLang="en-US" sz="2400" b="0" i="0" dirty="0">
                <a:effectLst/>
                <a:latin typeface="Noto Sans CJK TC"/>
              </a:rPr>
              <a:t>推薦才能到醫院去做進一步檢查。</a:t>
            </a:r>
          </a:p>
          <a:p>
            <a:pPr algn="l"/>
            <a:r>
              <a:rPr lang="zh-TW" altLang="en-US" sz="2400" b="0" i="0" dirty="0">
                <a:effectLst/>
                <a:latin typeface="Noto Sans CJK TC"/>
              </a:rPr>
              <a:t>到達英國後需要儘快去距離居住地最近的</a:t>
            </a:r>
            <a:r>
              <a:rPr lang="en-US" altLang="zh-TW" sz="2400" b="0" i="0" dirty="0">
                <a:effectLst/>
                <a:latin typeface="Noto Sans CJK TC"/>
              </a:rPr>
              <a:t>GP</a:t>
            </a:r>
            <a:r>
              <a:rPr lang="zh-TW" altLang="en-US" sz="2400" b="0" i="0" dirty="0">
                <a:effectLst/>
                <a:latin typeface="Noto Sans CJK TC"/>
              </a:rPr>
              <a:t>註冊，註冊不需要提前預約。 如果學校設有健康醫療服務中心，也可直接在學校註冊。</a:t>
            </a:r>
          </a:p>
          <a:p>
            <a:pPr marL="0" indent="0">
              <a:buNone/>
            </a:pPr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9588530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>
            <a:extLst>
              <a:ext uri="{FF2B5EF4-FFF2-40B4-BE49-F238E27FC236}">
                <a16:creationId xmlns:a16="http://schemas.microsoft.com/office/drawing/2014/main" id="{1B664278-D569-4E8B-8A7B-1B03CC0DB15C}"/>
              </a:ext>
            </a:extLst>
          </p:cNvPr>
          <p:cNvSpPr txBox="1"/>
          <p:nvPr/>
        </p:nvSpPr>
        <p:spPr>
          <a:xfrm>
            <a:off x="1157844" y="2686331"/>
            <a:ext cx="987631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ctr" fontAlgn="base">
              <a:buNone/>
            </a:pPr>
            <a:r>
              <a:rPr lang="zh-TW" altLang="zh-TW" sz="3600" b="1" kern="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隨身攜帶的行李中</a:t>
            </a:r>
            <a:endParaRPr lang="en-US" altLang="zh-TW" sz="3600" b="1" kern="0" dirty="0">
              <a:solidFill>
                <a:schemeClr val="accent1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新細明體" panose="02020500000000000000" pitchFamily="18" charset="-120"/>
            </a:endParaRPr>
          </a:p>
          <a:p>
            <a:pPr marL="0" indent="0" algn="ctr" fontAlgn="base">
              <a:buNone/>
            </a:pPr>
            <a:r>
              <a:rPr lang="zh-TW" altLang="zh-TW" sz="3600" b="1" kern="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帶好</a:t>
            </a:r>
            <a:r>
              <a:rPr lang="en-US" altLang="zh-TW" sz="3600" b="1" kern="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CAS</a:t>
            </a:r>
            <a:r>
              <a:rPr lang="zh-TW" altLang="zh-TW" sz="3600" b="1" kern="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，護照和</a:t>
            </a:r>
            <a:r>
              <a:rPr lang="en-US" altLang="zh-TW" sz="3600" b="1" kern="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BRP</a:t>
            </a:r>
            <a:r>
              <a:rPr lang="zh-TW" altLang="zh-TW" sz="3600" b="1" kern="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領取信</a:t>
            </a:r>
            <a:r>
              <a:rPr lang="en-US" altLang="zh-TW" sz="3600" b="1" kern="0" dirty="0">
                <a:solidFill>
                  <a:schemeClr val="accent1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 </a:t>
            </a:r>
          </a:p>
          <a:p>
            <a:pPr marL="0" indent="0" algn="ctr" fontAlgn="base">
              <a:buNone/>
            </a:pPr>
            <a:r>
              <a:rPr lang="zh-TW" altLang="zh-TW" sz="3600" b="1" kern="0" dirty="0">
                <a:solidFill>
                  <a:srgbClr val="FF0000"/>
                </a:solidFill>
                <a:effectLst/>
                <a:latin typeface="Calibri" panose="020F0502020204030204" pitchFamily="34" charset="0"/>
                <a:ea typeface="新細明體" panose="02020500000000000000" pitchFamily="18" charset="-120"/>
                <a:cs typeface="新細明體" panose="02020500000000000000" pitchFamily="18" charset="-120"/>
              </a:rPr>
              <a:t>小提醒：千萬不要託運！</a:t>
            </a:r>
            <a:endParaRPr lang="zh-TW" altLang="zh-TW" sz="3600" b="1" kern="100" dirty="0">
              <a:solidFill>
                <a:srgbClr val="FF0000"/>
              </a:solidFill>
              <a:effectLst/>
              <a:latin typeface="Calibri" panose="020F0502020204030204" pitchFamily="34" charset="0"/>
              <a:ea typeface="新細明體" panose="02020500000000000000" pitchFamily="18" charset="-12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6818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411</TotalTime>
  <Words>746</Words>
  <Application>Microsoft Office PowerPoint</Application>
  <PresentationFormat>寬螢幕</PresentationFormat>
  <Paragraphs>56</Paragraphs>
  <Slides>5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5</vt:i4>
      </vt:variant>
    </vt:vector>
  </HeadingPairs>
  <TitlesOfParts>
    <vt:vector size="13" baseType="lpstr">
      <vt:lpstr>heiti sc light</vt:lpstr>
      <vt:lpstr>inherit</vt:lpstr>
      <vt:lpstr>Noto Sans CJK TC</vt:lpstr>
      <vt:lpstr>Arial</vt:lpstr>
      <vt:lpstr>Calibri</vt:lpstr>
      <vt:lpstr>Calibri Light</vt:lpstr>
      <vt:lpstr>Roboto</vt:lpstr>
      <vt:lpstr>Office 佈景主題</vt:lpstr>
      <vt:lpstr>Application Process 申請流程</vt:lpstr>
      <vt:lpstr>學生簽證 (Tier 4)</vt:lpstr>
      <vt:lpstr>BRP卡Biometric residence permits生物辨識晶片居留許可</vt:lpstr>
      <vt:lpstr>NHS（National Health Service）</vt:lpstr>
      <vt:lpstr>PowerPoint 簡報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Application Process申請流程 </dc:title>
  <dc:creator>Amy Lin</dc:creator>
  <cp:lastModifiedBy>Amy Lin</cp:lastModifiedBy>
  <cp:revision>14</cp:revision>
  <dcterms:created xsi:type="dcterms:W3CDTF">2022-02-23T07:00:47Z</dcterms:created>
  <dcterms:modified xsi:type="dcterms:W3CDTF">2022-10-17T11:36:09Z</dcterms:modified>
</cp:coreProperties>
</file>